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76" r:id="rId3"/>
    <p:sldId id="271" r:id="rId4"/>
    <p:sldId id="272" r:id="rId5"/>
    <p:sldId id="274" r:id="rId6"/>
    <p:sldId id="270" r:id="rId7"/>
    <p:sldId id="267" r:id="rId8"/>
    <p:sldId id="264" r:id="rId9"/>
    <p:sldId id="266" r:id="rId10"/>
    <p:sldId id="260" r:id="rId11"/>
    <p:sldId id="277" r:id="rId12"/>
    <p:sldId id="261" r:id="rId13"/>
    <p:sldId id="263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8" r:id="rId23"/>
    <p:sldId id="287" r:id="rId24"/>
    <p:sldId id="290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272C-30CB-445A-B043-883D0744829C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1812A-B832-463C-BFF7-C9531556F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31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272C-30CB-445A-B043-883D0744829C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1812A-B832-463C-BFF7-C9531556F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96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272C-30CB-445A-B043-883D0744829C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1812A-B832-463C-BFF7-C9531556F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7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272C-30CB-445A-B043-883D0744829C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1812A-B832-463C-BFF7-C9531556F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63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272C-30CB-445A-B043-883D0744829C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1812A-B832-463C-BFF7-C9531556F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00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272C-30CB-445A-B043-883D0744829C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1812A-B832-463C-BFF7-C9531556F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51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272C-30CB-445A-B043-883D0744829C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1812A-B832-463C-BFF7-C9531556F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97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272C-30CB-445A-B043-883D0744829C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1812A-B832-463C-BFF7-C9531556F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8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272C-30CB-445A-B043-883D0744829C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1812A-B832-463C-BFF7-C9531556F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9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272C-30CB-445A-B043-883D0744829C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1812A-B832-463C-BFF7-C9531556F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4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272C-30CB-445A-B043-883D0744829C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1812A-B832-463C-BFF7-C9531556F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9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6272C-30CB-445A-B043-883D0744829C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1812A-B832-463C-BFF7-C9531556F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00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ysics.uwo.ca/~whocking/p103/grav_wav.html" TargetMode="External"/><Relationship Id="rId2" Type="http://schemas.openxmlformats.org/officeDocument/2006/relationships/hyperlink" Target="https://airs.jpl.nasa.gov/mission_and_instrument/instrum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AIRS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838200"/>
            <a:ext cx="77724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92D050"/>
                </a:solidFill>
                <a:latin typeface="Comic Sans MS" pitchFamily="66" charset="0"/>
              </a:rPr>
              <a:t>Gravity Wave Horizontal Wavelength determination </a:t>
            </a:r>
            <a:endParaRPr lang="en-US" dirty="0">
              <a:solidFill>
                <a:srgbClr val="92D050"/>
              </a:solidFill>
              <a:latin typeface="Comic Sans MS" pitchFamily="66" charset="0"/>
            </a:endParaRPr>
          </a:p>
          <a:p>
            <a:endParaRPr lang="en-US" dirty="0" smtClean="0">
              <a:solidFill>
                <a:srgbClr val="92D050"/>
              </a:solidFill>
              <a:latin typeface="Comic Sans MS" pitchFamily="66" charset="0"/>
            </a:endParaRPr>
          </a:p>
          <a:p>
            <a:endParaRPr lang="en-US" dirty="0" smtClean="0">
              <a:solidFill>
                <a:schemeClr val="tx1"/>
              </a:solidFill>
              <a:latin typeface="Comic Sans MS" pitchFamily="66" charset="0"/>
            </a:endParaRPr>
          </a:p>
          <a:p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Presented by:</a:t>
            </a:r>
          </a:p>
          <a:p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Sree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Nirmillo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Biswash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Tushar</a:t>
            </a:r>
            <a:endParaRPr lang="en-US" sz="2200" dirty="0" smtClean="0">
              <a:solidFill>
                <a:schemeClr val="tx1"/>
              </a:solidFill>
              <a:latin typeface="Comic Sans MS" pitchFamily="66" charset="0"/>
            </a:endParaRPr>
          </a:p>
          <a:p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Graduate Student, </a:t>
            </a:r>
          </a:p>
          <a:p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Department of Electrical and Computer Engineering</a:t>
            </a:r>
          </a:p>
          <a:p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University of Alaska, Fairbanks</a:t>
            </a:r>
            <a:endParaRPr lang="en-US" sz="2200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003B4-D925-432D-B37D-F9E3DC6E752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2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B050"/>
                </a:solidFill>
                <a:latin typeface="Comic Sans MS" pitchFamily="66" charset="0"/>
              </a:rPr>
              <a:t>Components in AIRS Instrument</a:t>
            </a:r>
            <a:endParaRPr lang="en-US" b="1" dirty="0">
              <a:solidFill>
                <a:srgbClr val="00B050"/>
              </a:solidFill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1500" dirty="0"/>
              <a:t> </a:t>
            </a:r>
            <a:r>
              <a:rPr lang="en-US" sz="1500" dirty="0" smtClean="0"/>
              <a:t>    </a:t>
            </a:r>
          </a:p>
          <a:p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43025"/>
            <a:ext cx="85344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rame 3"/>
          <p:cNvSpPr/>
          <p:nvPr/>
        </p:nvSpPr>
        <p:spPr>
          <a:xfrm>
            <a:off x="4648200" y="5486400"/>
            <a:ext cx="1219200" cy="3810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1676400" y="2286000"/>
            <a:ext cx="1219200" cy="3810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2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B050"/>
                </a:solidFill>
                <a:latin typeface="Comic Sans MS" pitchFamily="66" charset="0"/>
              </a:rPr>
              <a:t>Components in AIRS Instrument</a:t>
            </a:r>
            <a:endParaRPr lang="en-US" b="1" dirty="0">
              <a:solidFill>
                <a:srgbClr val="00B050"/>
              </a:solidFill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100" b="1" dirty="0" smtClean="0">
                <a:latin typeface="Comic Sans MS" pitchFamily="66" charset="0"/>
              </a:rPr>
              <a:t>Main Components:  </a:t>
            </a:r>
          </a:p>
          <a:p>
            <a:pPr marL="0" indent="0">
              <a:buNone/>
            </a:pPr>
            <a:endParaRPr lang="en-US" sz="3100" dirty="0" smtClean="0">
              <a:latin typeface="Comic Sans MS" pitchFamily="66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100" dirty="0" smtClean="0">
                <a:latin typeface="Comic Sans MS" pitchFamily="66" charset="0"/>
              </a:rPr>
              <a:t>A </a:t>
            </a:r>
            <a:r>
              <a:rPr lang="en-US" sz="3100" dirty="0">
                <a:latin typeface="Comic Sans MS" pitchFamily="66" charset="0"/>
              </a:rPr>
              <a:t>four-color imaging </a:t>
            </a:r>
            <a:r>
              <a:rPr lang="en-US" sz="3100" dirty="0" smtClean="0">
                <a:latin typeface="Comic Sans MS" pitchFamily="66" charset="0"/>
              </a:rPr>
              <a:t>photometer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100" dirty="0" smtClean="0">
                <a:latin typeface="Comic Sans MS" pitchFamily="66" charset="0"/>
              </a:rPr>
              <a:t>A </a:t>
            </a:r>
            <a:r>
              <a:rPr lang="en-US" sz="3100" dirty="0">
                <a:latin typeface="Comic Sans MS" pitchFamily="66" charset="0"/>
              </a:rPr>
              <a:t>multi-aperture </a:t>
            </a:r>
            <a:r>
              <a:rPr lang="en-US" sz="3100" dirty="0" smtClean="0">
                <a:latin typeface="Comic Sans MS" pitchFamily="66" charset="0"/>
              </a:rPr>
              <a:t>spectrometer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100" dirty="0" smtClean="0">
                <a:latin typeface="Comic Sans MS" pitchFamily="66" charset="0"/>
              </a:rPr>
              <a:t>Vis/NIR detector</a:t>
            </a:r>
          </a:p>
          <a:p>
            <a:pPr marL="0" indent="0">
              <a:buNone/>
            </a:pPr>
            <a:endParaRPr lang="en-US" sz="3100" dirty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3100" b="1" dirty="0">
                <a:latin typeface="Comic Sans MS" pitchFamily="66" charset="0"/>
              </a:rPr>
              <a:t>A four-color imaging photometer </a:t>
            </a:r>
            <a:endParaRPr lang="en-US" sz="3100" b="1" dirty="0" smtClean="0">
              <a:latin typeface="Comic Sans MS" pitchFamily="66" charset="0"/>
            </a:endParaRPr>
          </a:p>
          <a:p>
            <a:pPr marL="0" indent="0" algn="just">
              <a:buNone/>
            </a:pPr>
            <a:r>
              <a:rPr lang="en-US" sz="3100" dirty="0" smtClean="0">
                <a:latin typeface="Comic Sans MS" pitchFamily="66" charset="0"/>
              </a:rPr>
              <a:t>convert </a:t>
            </a:r>
            <a:r>
              <a:rPr lang="en-US" sz="3100" dirty="0">
                <a:latin typeface="Comic Sans MS" pitchFamily="66" charset="0"/>
              </a:rPr>
              <a:t>light into an electric current using a </a:t>
            </a:r>
            <a:r>
              <a:rPr lang="en-US" sz="3100" dirty="0" err="1">
                <a:latin typeface="Comic Sans MS" pitchFamily="66" charset="0"/>
              </a:rPr>
              <a:t>photoresistor</a:t>
            </a:r>
            <a:r>
              <a:rPr lang="en-US" sz="3100" dirty="0">
                <a:latin typeface="Comic Sans MS" pitchFamily="66" charset="0"/>
              </a:rPr>
              <a:t>, photodiode, or photomultiplier, then </a:t>
            </a:r>
            <a:r>
              <a:rPr lang="en-US" sz="3100" dirty="0" smtClean="0">
                <a:latin typeface="Comic Sans MS" pitchFamily="66" charset="0"/>
              </a:rPr>
              <a:t>measures electromagnetic </a:t>
            </a:r>
            <a:r>
              <a:rPr lang="en-US" sz="3100" dirty="0">
                <a:latin typeface="Comic Sans MS" pitchFamily="66" charset="0"/>
              </a:rPr>
              <a:t>radiation in the range from ultraviolet to infrared and including the visible </a:t>
            </a:r>
            <a:r>
              <a:rPr lang="en-US" sz="3100" dirty="0" smtClean="0">
                <a:latin typeface="Comic Sans MS" pitchFamily="66" charset="0"/>
              </a:rPr>
              <a:t>spectrum.</a:t>
            </a:r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1500" dirty="0"/>
              <a:t> </a:t>
            </a:r>
            <a:r>
              <a:rPr lang="en-US" sz="1500" dirty="0" smtClean="0"/>
              <a:t>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1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  <a:latin typeface="Comic Sans MS" pitchFamily="66" charset="0"/>
              </a:rPr>
              <a:t>A multi-aperture spectrometer </a:t>
            </a:r>
            <a:r>
              <a:rPr lang="en-US" b="1" dirty="0" smtClean="0">
                <a:solidFill>
                  <a:srgbClr val="00B050"/>
                </a:solidFill>
                <a:latin typeface="Comic Sans MS" pitchFamily="66" charset="0"/>
              </a:rPr>
              <a:t> </a:t>
            </a:r>
            <a:endParaRPr lang="en-US" b="1" dirty="0">
              <a:solidFill>
                <a:srgbClr val="00B050"/>
              </a:solidFill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 typeface="Wingdings" pitchFamily="2" charset="2"/>
              <a:buChar char="§"/>
            </a:pPr>
            <a:r>
              <a:rPr lang="en-US" sz="2400" dirty="0" smtClean="0">
                <a:latin typeface="Comic Sans MS" pitchFamily="66" charset="0"/>
              </a:rPr>
              <a:t>Passively </a:t>
            </a:r>
            <a:r>
              <a:rPr lang="en-US" sz="2400" dirty="0">
                <a:latin typeface="Comic Sans MS" pitchFamily="66" charset="0"/>
              </a:rPr>
              <a:t>cooled to about 155 K by a two-stage radiator </a:t>
            </a:r>
            <a:r>
              <a:rPr lang="en-US" sz="2400" dirty="0" smtClean="0">
                <a:latin typeface="Comic Sans MS" pitchFamily="66" charset="0"/>
              </a:rPr>
              <a:t>assembly.</a:t>
            </a:r>
          </a:p>
          <a:p>
            <a:pPr algn="just">
              <a:buFont typeface="Wingdings" pitchFamily="2" charset="2"/>
              <a:buChar char="§"/>
            </a:pPr>
            <a:r>
              <a:rPr lang="en-US" sz="2400" dirty="0" smtClean="0">
                <a:latin typeface="Comic Sans MS" pitchFamily="66" charset="0"/>
              </a:rPr>
              <a:t>The </a:t>
            </a:r>
            <a:r>
              <a:rPr lang="en-US" sz="2400" dirty="0">
                <a:latin typeface="Comic Sans MS" pitchFamily="66" charset="0"/>
              </a:rPr>
              <a:t>IR spectrometer has eleven separate </a:t>
            </a:r>
            <a:r>
              <a:rPr lang="en-US" sz="2400" dirty="0" smtClean="0">
                <a:latin typeface="Comic Sans MS" pitchFamily="66" charset="0"/>
              </a:rPr>
              <a:t>apertures, </a:t>
            </a:r>
            <a:r>
              <a:rPr lang="en-US" sz="2400" dirty="0">
                <a:latin typeface="Comic Sans MS" pitchFamily="66" charset="0"/>
              </a:rPr>
              <a:t>grating </a:t>
            </a:r>
            <a:r>
              <a:rPr lang="en-US" sz="2400" dirty="0" smtClean="0">
                <a:latin typeface="Comic Sans MS" pitchFamily="66" charset="0"/>
              </a:rPr>
              <a:t>of 13 </a:t>
            </a:r>
            <a:r>
              <a:rPr lang="en-US" sz="2400" dirty="0">
                <a:latin typeface="Comic Sans MS" pitchFamily="66" charset="0"/>
              </a:rPr>
              <a:t>lines/mm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>
                <a:latin typeface="Comic Sans MS" pitchFamily="66" charset="0"/>
              </a:rPr>
              <a:t>each of which is eventually imaged onto the focal </a:t>
            </a:r>
            <a:r>
              <a:rPr lang="en-US" sz="2400" dirty="0" smtClean="0">
                <a:latin typeface="Comic Sans MS" pitchFamily="66" charset="0"/>
              </a:rPr>
              <a:t>plane. </a:t>
            </a:r>
          </a:p>
          <a:p>
            <a:pPr algn="just">
              <a:buFont typeface="Wingdings" pitchFamily="2" charset="2"/>
              <a:buChar char="§"/>
            </a:pPr>
            <a:r>
              <a:rPr lang="en-US" sz="2400" dirty="0" smtClean="0">
                <a:latin typeface="Comic Sans MS" pitchFamily="66" charset="0"/>
              </a:rPr>
              <a:t>Grating disperses </a:t>
            </a:r>
            <a:r>
              <a:rPr lang="en-US" sz="2400" dirty="0">
                <a:latin typeface="Comic Sans MS" pitchFamily="66" charset="0"/>
              </a:rPr>
              <a:t>the light into its component wavelengths. </a:t>
            </a:r>
            <a:endParaRPr lang="en-US" sz="2400" dirty="0" smtClean="0">
              <a:latin typeface="Comic Sans MS" pitchFamily="66" charset="0"/>
            </a:endParaRPr>
          </a:p>
          <a:p>
            <a:pPr algn="just">
              <a:buFont typeface="Wingdings" pitchFamily="2" charset="2"/>
              <a:buChar char="§"/>
            </a:pPr>
            <a:r>
              <a:rPr lang="en-US" sz="2400" dirty="0" smtClean="0">
                <a:latin typeface="Comic Sans MS" pitchFamily="66" charset="0"/>
              </a:rPr>
              <a:t>A </a:t>
            </a:r>
            <a:r>
              <a:rPr lang="en-US" sz="2400" dirty="0">
                <a:latin typeface="Comic Sans MS" pitchFamily="66" charset="0"/>
              </a:rPr>
              <a:t>combination of filters at the 11 </a:t>
            </a:r>
            <a:r>
              <a:rPr lang="en-US" sz="2400" dirty="0" smtClean="0">
                <a:latin typeface="Comic Sans MS" pitchFamily="66" charset="0"/>
              </a:rPr>
              <a:t>apertures, orders of the gratings and order-separation </a:t>
            </a:r>
            <a:r>
              <a:rPr lang="en-US" sz="2400" dirty="0">
                <a:latin typeface="Comic Sans MS" pitchFamily="66" charset="0"/>
              </a:rPr>
              <a:t>filters on the focal </a:t>
            </a:r>
            <a:r>
              <a:rPr lang="en-US" sz="2400" dirty="0" smtClean="0">
                <a:latin typeface="Comic Sans MS" pitchFamily="66" charset="0"/>
              </a:rPr>
              <a:t>plane </a:t>
            </a:r>
            <a:r>
              <a:rPr lang="en-US" sz="2400" dirty="0">
                <a:latin typeface="Comic Sans MS" pitchFamily="66" charset="0"/>
              </a:rPr>
              <a:t>ensures that each IR detector is exposed to light from just one well-known narrow band of wavelengths</a:t>
            </a:r>
            <a:r>
              <a:rPr lang="en-US" sz="2400" dirty="0" smtClean="0">
                <a:latin typeface="Comic Sans MS" pitchFamily="66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32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Comic Sans MS" pitchFamily="66" charset="0"/>
              </a:rPr>
              <a:t>Vis/NIR </a:t>
            </a:r>
            <a:r>
              <a:rPr lang="en-US" b="1" dirty="0" smtClean="0">
                <a:solidFill>
                  <a:srgbClr val="00B050"/>
                </a:solidFill>
                <a:latin typeface="Comic Sans MS" pitchFamily="66" charset="0"/>
              </a:rPr>
              <a:t>detector</a:t>
            </a:r>
            <a:endParaRPr lang="en-US" dirty="0">
              <a:solidFill>
                <a:srgbClr val="00B050"/>
              </a:solidFill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Comic Sans MS" pitchFamily="66" charset="0"/>
              </a:rPr>
              <a:t>12 </a:t>
            </a:r>
            <a:r>
              <a:rPr lang="en-US" sz="2400" dirty="0">
                <a:latin typeface="Comic Sans MS" pitchFamily="66" charset="0"/>
              </a:rPr>
              <a:t>modules containing 17 linear arrays distributed in a two-dimensional </a:t>
            </a:r>
            <a:r>
              <a:rPr lang="en-US" sz="2400" dirty="0" smtClean="0">
                <a:latin typeface="Comic Sans MS" pitchFamily="66" charset="0"/>
              </a:rPr>
              <a:t>pattern.</a:t>
            </a:r>
          </a:p>
          <a:p>
            <a:r>
              <a:rPr lang="en-US" sz="2400" dirty="0">
                <a:latin typeface="Comic Sans MS" pitchFamily="66" charset="0"/>
              </a:rPr>
              <a:t>T</a:t>
            </a:r>
            <a:r>
              <a:rPr lang="en-US" sz="2400" dirty="0" smtClean="0">
                <a:latin typeface="Comic Sans MS" pitchFamily="66" charset="0"/>
              </a:rPr>
              <a:t>wo types: </a:t>
            </a:r>
          </a:p>
          <a:p>
            <a:pPr marL="0" indent="0">
              <a:buNone/>
            </a:pPr>
            <a:r>
              <a:rPr lang="en-US" sz="2400" dirty="0" smtClean="0">
                <a:latin typeface="Comic Sans MS" pitchFamily="66" charset="0"/>
              </a:rPr>
              <a:t>     (1) photovoltaic </a:t>
            </a:r>
            <a:r>
              <a:rPr lang="en-US" sz="2400" dirty="0">
                <a:latin typeface="Comic Sans MS" pitchFamily="66" charset="0"/>
              </a:rPr>
              <a:t>(PV) </a:t>
            </a:r>
            <a:endParaRPr lang="en-US" sz="2400" dirty="0" smtClean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mic Sans MS" pitchFamily="66" charset="0"/>
              </a:rPr>
              <a:t>     (2) </a:t>
            </a:r>
            <a:r>
              <a:rPr lang="en-US" sz="2400" dirty="0">
                <a:latin typeface="Comic Sans MS" pitchFamily="66" charset="0"/>
              </a:rPr>
              <a:t>photoconductive (PC). </a:t>
            </a:r>
            <a:endParaRPr lang="en-US" sz="2400" dirty="0" smtClean="0">
              <a:latin typeface="Comic Sans MS" pitchFamily="66" charset="0"/>
            </a:endParaRPr>
          </a:p>
          <a:p>
            <a:pPr algn="just"/>
            <a:r>
              <a:rPr lang="en-US" sz="2400" dirty="0" smtClean="0">
                <a:latin typeface="Comic Sans MS" pitchFamily="66" charset="0"/>
              </a:rPr>
              <a:t>It </a:t>
            </a:r>
            <a:r>
              <a:rPr lang="en-US" sz="2400" dirty="0">
                <a:latin typeface="Comic Sans MS" pitchFamily="66" charset="0"/>
              </a:rPr>
              <a:t>was originally hoped that the entire focal plane could be </a:t>
            </a:r>
            <a:r>
              <a:rPr lang="en-US" sz="2400" dirty="0" smtClean="0">
                <a:latin typeface="Comic Sans MS" pitchFamily="66" charset="0"/>
              </a:rPr>
              <a:t>PV, But </a:t>
            </a:r>
            <a:r>
              <a:rPr lang="en-US" sz="2400" dirty="0">
                <a:latin typeface="Comic Sans MS" pitchFamily="66" charset="0"/>
              </a:rPr>
              <a:t>PV detectors sensitive to the longest </a:t>
            </a:r>
            <a:r>
              <a:rPr lang="en-US" sz="2400" dirty="0" smtClean="0">
                <a:latin typeface="Comic Sans MS" pitchFamily="66" charset="0"/>
              </a:rPr>
              <a:t>AIRS wavelengths </a:t>
            </a:r>
            <a:r>
              <a:rPr lang="en-US" sz="2400" dirty="0">
                <a:latin typeface="Comic Sans MS" pitchFamily="66" charset="0"/>
              </a:rPr>
              <a:t>were not available by the time the instrument </a:t>
            </a:r>
            <a:r>
              <a:rPr lang="en-US" sz="2400" dirty="0" smtClean="0">
                <a:latin typeface="Comic Sans MS" pitchFamily="66" charset="0"/>
              </a:rPr>
              <a:t>designed.</a:t>
            </a:r>
          </a:p>
          <a:p>
            <a:r>
              <a:rPr lang="en-US" sz="2400" dirty="0" smtClean="0">
                <a:latin typeface="Comic Sans MS" pitchFamily="66" charset="0"/>
              </a:rPr>
              <a:t>So </a:t>
            </a:r>
            <a:r>
              <a:rPr lang="en-US" sz="2400" dirty="0">
                <a:latin typeface="Comic Sans MS" pitchFamily="66" charset="0"/>
              </a:rPr>
              <a:t>two of the twelve detector modules (for 13.7 to 15.4 micron wavelengths) are PC.</a:t>
            </a:r>
          </a:p>
        </p:txBody>
      </p:sp>
    </p:spTree>
    <p:extLst>
      <p:ext uri="{BB962C8B-B14F-4D97-AF65-F5344CB8AC3E}">
        <p14:creationId xmlns:p14="http://schemas.microsoft.com/office/powerpoint/2010/main" val="268182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Comic Sans MS" pitchFamily="66" charset="0"/>
              </a:rPr>
              <a:t>Data Choosing</a:t>
            </a:r>
            <a:endParaRPr lang="en-US" dirty="0">
              <a:solidFill>
                <a:srgbClr val="00B050"/>
              </a:solidFill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§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§"/>
            </a:pPr>
            <a:endParaRPr lang="en-US" sz="2000" dirty="0">
              <a:latin typeface="Comic Sans MS" pitchFamily="66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75</a:t>
            </a:r>
            <a:r>
              <a:rPr lang="en-US" sz="2000" baseline="30000" dirty="0" smtClean="0">
                <a:latin typeface="Comic Sans MS" pitchFamily="66" charset="0"/>
              </a:rPr>
              <a:t>th</a:t>
            </a:r>
            <a:r>
              <a:rPr lang="en-US" sz="2000" dirty="0" smtClean="0">
                <a:latin typeface="Comic Sans MS" pitchFamily="66" charset="0"/>
              </a:rPr>
              <a:t> channel is selected because of GW perturbation appears in 15-4.3 micrometer emission band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L1B Data (</a:t>
            </a:r>
            <a:r>
              <a:rPr lang="en-US" sz="2000" dirty="0" smtClean="0"/>
              <a:t>Products </a:t>
            </a:r>
            <a:r>
              <a:rPr lang="en-US" sz="2000" dirty="0"/>
              <a:t>containing </a:t>
            </a:r>
            <a:r>
              <a:rPr lang="en-US" sz="2000" dirty="0" err="1"/>
              <a:t>geolocated</a:t>
            </a:r>
            <a:r>
              <a:rPr lang="en-US" sz="2000" dirty="0"/>
              <a:t> and calibrated spectral radiance and solar irradiance data.</a:t>
            </a:r>
            <a:r>
              <a:rPr lang="en-US" sz="2000" dirty="0" smtClean="0">
                <a:latin typeface="Comic Sans MS" pitchFamily="66" charset="0"/>
              </a:rPr>
              <a:t>)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Altitude 35 kilometers (GW is generally strong at this altitude).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First step is filtering the background noise [1] by a fourth order polynomial fit</a:t>
            </a:r>
            <a:r>
              <a:rPr lang="en-US" sz="2400" dirty="0" smtClean="0">
                <a:latin typeface="Comic Sans MS" pitchFamily="66" charset="0"/>
              </a:rPr>
              <a:t>.</a:t>
            </a:r>
          </a:p>
          <a:p>
            <a:pPr marL="0" indent="0">
              <a:buNone/>
            </a:pPr>
            <a:endParaRPr lang="en-US" sz="2400" dirty="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400" dirty="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400" dirty="0" smtClean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400" dirty="0">
                <a:latin typeface="Comic Sans MS" pitchFamily="66" charset="0"/>
              </a:rPr>
              <a:t> </a:t>
            </a:r>
            <a:endParaRPr lang="en-US" sz="2400" dirty="0" smtClean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mic Sans MS" pitchFamily="66" charset="0"/>
              </a:rPr>
              <a:t> </a:t>
            </a:r>
            <a:endParaRPr lang="en-US" sz="24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95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Comic Sans MS" pitchFamily="66" charset="0"/>
              </a:rPr>
              <a:t>Filtering Background Noise</a:t>
            </a:r>
            <a:endParaRPr lang="en-US" dirty="0">
              <a:solidFill>
                <a:srgbClr val="00B050"/>
              </a:solidFill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endParaRPr lang="en-US" sz="2000" dirty="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400" dirty="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400" dirty="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400" dirty="0" smtClean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400" dirty="0">
                <a:latin typeface="Comic Sans MS" pitchFamily="66" charset="0"/>
              </a:rPr>
              <a:t> </a:t>
            </a:r>
            <a:endParaRPr lang="en-US" sz="2400" dirty="0" smtClean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mic Sans MS" pitchFamily="66" charset="0"/>
              </a:rPr>
              <a:t> </a:t>
            </a:r>
            <a:endParaRPr lang="en-US" sz="2400" dirty="0">
              <a:latin typeface="Comic Sans MS" pitchFamily="66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1523036"/>
            <a:ext cx="6316759" cy="26679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3961436"/>
            <a:ext cx="6324600" cy="31251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285999"/>
            <a:ext cx="5105399" cy="358140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495800" y="1840468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AIRS.2018.12.24.121.L1B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2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Comic Sans MS" pitchFamily="66" charset="0"/>
              </a:rPr>
              <a:t>Filtering Background Noise</a:t>
            </a:r>
            <a:endParaRPr lang="en-US" dirty="0">
              <a:solidFill>
                <a:srgbClr val="00B050"/>
              </a:solidFill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endParaRPr lang="en-US" sz="2000" dirty="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400" dirty="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400" dirty="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400" dirty="0" smtClean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400" dirty="0">
                <a:latin typeface="Comic Sans MS" pitchFamily="66" charset="0"/>
              </a:rPr>
              <a:t> </a:t>
            </a:r>
            <a:endParaRPr lang="en-US" sz="2400" dirty="0" smtClean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mic Sans MS" pitchFamily="66" charset="0"/>
              </a:rPr>
              <a:t> </a:t>
            </a:r>
            <a:endParaRPr lang="en-US" sz="2400" dirty="0">
              <a:latin typeface="Comic Sans MS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4267200" cy="2819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561011"/>
            <a:ext cx="4343400" cy="285858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724400" y="17526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AIRS.2018.12.24.122.L1B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381965"/>
            <a:ext cx="5029200" cy="348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Comic Sans MS" pitchFamily="66" charset="0"/>
              </a:rPr>
              <a:t>Filtering Background Noise</a:t>
            </a:r>
            <a:endParaRPr lang="en-US" dirty="0">
              <a:solidFill>
                <a:srgbClr val="00B050"/>
              </a:solidFill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endParaRPr lang="en-US" sz="2000" dirty="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400" dirty="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400" dirty="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400" dirty="0" smtClean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400" dirty="0">
                <a:latin typeface="Comic Sans MS" pitchFamily="66" charset="0"/>
              </a:rPr>
              <a:t> </a:t>
            </a:r>
            <a:endParaRPr lang="en-US" sz="2400" dirty="0" smtClean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mic Sans MS" pitchFamily="66" charset="0"/>
              </a:rPr>
              <a:t> </a:t>
            </a:r>
            <a:endParaRPr lang="en-US" sz="2400" dirty="0">
              <a:latin typeface="Comic Sans MS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34461"/>
            <a:ext cx="8153400" cy="330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7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Comic Sans MS" pitchFamily="66" charset="0"/>
              </a:rPr>
              <a:t>Interpolation</a:t>
            </a:r>
            <a:endParaRPr lang="en-US" dirty="0">
              <a:solidFill>
                <a:srgbClr val="00B050"/>
              </a:solidFill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endParaRPr lang="en-US" sz="2000" dirty="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400" dirty="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400" dirty="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400" dirty="0" smtClean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400" dirty="0">
                <a:latin typeface="Comic Sans MS" pitchFamily="66" charset="0"/>
              </a:rPr>
              <a:t> </a:t>
            </a:r>
            <a:endParaRPr lang="en-US" sz="2400" dirty="0" smtClean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mic Sans MS" pitchFamily="66" charset="0"/>
              </a:rPr>
              <a:t> </a:t>
            </a:r>
            <a:endParaRPr lang="en-US" sz="2400" dirty="0">
              <a:latin typeface="Comic Sans MS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371600"/>
            <a:ext cx="76200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FFT requires equal space between points.</a:t>
            </a:r>
          </a:p>
          <a:p>
            <a:endParaRPr lang="en-US" dirty="0" smtClean="0">
              <a:latin typeface="Comic Sans MS" pitchFamily="66" charset="0"/>
            </a:endParaRPr>
          </a:p>
          <a:p>
            <a:r>
              <a:rPr lang="en-US" dirty="0" smtClean="0">
                <a:latin typeface="Comic Sans MS" pitchFamily="66" charset="0"/>
              </a:rPr>
              <a:t>Make equal latitude and space between two points. </a:t>
            </a:r>
          </a:p>
          <a:p>
            <a:endParaRPr lang="en-US" dirty="0" smtClean="0">
              <a:latin typeface="Comic Sans MS" pitchFamily="66" charset="0"/>
            </a:endParaRPr>
          </a:p>
          <a:p>
            <a:r>
              <a:rPr lang="en-US" dirty="0" smtClean="0">
                <a:latin typeface="Comic Sans MS" pitchFamily="66" charset="0"/>
              </a:rPr>
              <a:t>Spline is used to better performance 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971800"/>
            <a:ext cx="7385196" cy="351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1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Comic Sans MS" pitchFamily="66" charset="0"/>
              </a:rPr>
              <a:t>Interpolation</a:t>
            </a:r>
            <a:endParaRPr lang="en-US" dirty="0">
              <a:solidFill>
                <a:srgbClr val="00B050"/>
              </a:solidFill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endParaRPr lang="en-US" sz="2000" dirty="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400" dirty="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400" dirty="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400" dirty="0" smtClean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400" dirty="0">
                <a:latin typeface="Comic Sans MS" pitchFamily="66" charset="0"/>
              </a:rPr>
              <a:t> </a:t>
            </a:r>
            <a:endParaRPr lang="en-US" sz="2400" dirty="0" smtClean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mic Sans MS" pitchFamily="66" charset="0"/>
              </a:rPr>
              <a:t> </a:t>
            </a:r>
            <a:endParaRPr lang="en-US" sz="2400" dirty="0">
              <a:latin typeface="Comic Sans MS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371600"/>
            <a:ext cx="7620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41228"/>
            <a:ext cx="6553200" cy="49167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9200" y="1535668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Latitude difference: 3 degree, Longitude difference: 15 degree</a:t>
            </a:r>
            <a:endParaRPr lang="en-US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20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  <a:latin typeface="Comic Sans MS" pitchFamily="66" charset="0"/>
              </a:rPr>
              <a:t>Gravity Waves</a:t>
            </a:r>
            <a:endParaRPr lang="en-US" b="1" dirty="0">
              <a:solidFill>
                <a:srgbClr val="00B050"/>
              </a:solidFill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mic Sans MS" pitchFamily="66" charset="0"/>
              </a:rPr>
              <a:t>W</a:t>
            </a:r>
            <a:r>
              <a:rPr lang="en-US" sz="2000" dirty="0" smtClean="0">
                <a:latin typeface="Comic Sans MS" pitchFamily="66" charset="0"/>
              </a:rPr>
              <a:t>aves </a:t>
            </a:r>
            <a:r>
              <a:rPr lang="en-US" sz="2000" dirty="0">
                <a:latin typeface="Comic Sans MS" pitchFamily="66" charset="0"/>
              </a:rPr>
              <a:t>may occur in any medium in which the density decreases with height. If the restoring force is gravity, these waves </a:t>
            </a:r>
            <a:r>
              <a:rPr lang="en-US" sz="2000" dirty="0" smtClean="0">
                <a:latin typeface="Comic Sans MS" pitchFamily="66" charset="0"/>
              </a:rPr>
              <a:t>are called</a:t>
            </a:r>
            <a:r>
              <a:rPr lang="en-US" sz="2000" dirty="0">
                <a:latin typeface="Comic Sans MS" pitchFamily="66" charset="0"/>
              </a:rPr>
              <a:t> </a:t>
            </a:r>
            <a:r>
              <a:rPr lang="en-US" sz="2000" i="1" dirty="0">
                <a:latin typeface="Comic Sans MS" pitchFamily="66" charset="0"/>
              </a:rPr>
              <a:t>gravity </a:t>
            </a:r>
            <a:r>
              <a:rPr lang="en-US" sz="2000" dirty="0">
                <a:latin typeface="Comic Sans MS" pitchFamily="66" charset="0"/>
              </a:rPr>
              <a:t>waves</a:t>
            </a:r>
            <a:r>
              <a:rPr lang="en-US" sz="2000" dirty="0" smtClean="0">
                <a:latin typeface="Comic Sans MS" pitchFamily="66" charset="0"/>
              </a:rPr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54" y="2743200"/>
            <a:ext cx="7644746" cy="2942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0821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Comic Sans MS" pitchFamily="66" charset="0"/>
              </a:rPr>
              <a:t>2D-FFT</a:t>
            </a:r>
            <a:endParaRPr lang="en-US" dirty="0">
              <a:solidFill>
                <a:srgbClr val="00B050"/>
              </a:solidFill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endParaRPr lang="en-US" sz="200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40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40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400" smtClean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400" smtClean="0">
                <a:latin typeface="Comic Sans MS" pitchFamily="66" charset="0"/>
              </a:rPr>
              <a:t> </a:t>
            </a:r>
          </a:p>
          <a:p>
            <a:pPr marL="0" indent="0">
              <a:buNone/>
            </a:pPr>
            <a:r>
              <a:rPr lang="en-US" sz="2400" smtClean="0">
                <a:latin typeface="Comic Sans MS" pitchFamily="66" charset="0"/>
              </a:rPr>
              <a:t> </a:t>
            </a:r>
            <a:endParaRPr lang="en-US" sz="2400" dirty="0">
              <a:latin typeface="Comic Sans MS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371600"/>
            <a:ext cx="7620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19200" y="1535668"/>
            <a:ext cx="716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Converted the Latitude, Longitude into Physical Distance</a:t>
            </a:r>
          </a:p>
          <a:p>
            <a:endParaRPr lang="en-US" dirty="0">
              <a:latin typeface="Comic Sans MS" pitchFamily="66" charset="0"/>
            </a:endParaRPr>
          </a:p>
          <a:p>
            <a:r>
              <a:rPr lang="en-US" dirty="0" smtClean="0">
                <a:latin typeface="Comic Sans MS" pitchFamily="66" charset="0"/>
              </a:rPr>
              <a:t>FFT gives wavenumber when the wave is a spatial wave </a:t>
            </a:r>
          </a:p>
          <a:p>
            <a:r>
              <a:rPr lang="en-US" dirty="0" smtClean="0">
                <a:latin typeface="Comic Sans MS" pitchFamily="66" charset="0"/>
              </a:rPr>
              <a:t>              </a:t>
            </a:r>
          </a:p>
          <a:p>
            <a:r>
              <a:rPr lang="en-US" dirty="0" smtClean="0">
                <a:latin typeface="Comic Sans MS" pitchFamily="66" charset="0"/>
              </a:rPr>
              <a:t>               [Cos(-(2*pi)/0.01)X-(</a:t>
            </a:r>
            <a:r>
              <a:rPr lang="en-US" dirty="0">
                <a:latin typeface="Comic Sans MS" pitchFamily="66" charset="0"/>
              </a:rPr>
              <a:t>(-(2*pi</a:t>
            </a:r>
            <a:r>
              <a:rPr lang="en-US" dirty="0" smtClean="0">
                <a:latin typeface="Comic Sans MS" pitchFamily="66" charset="0"/>
              </a:rPr>
              <a:t>)/0.05)Y)</a:t>
            </a:r>
          </a:p>
          <a:p>
            <a:endParaRPr lang="en-US" dirty="0">
              <a:latin typeface="Comic Sans MS" pitchFamily="66" charset="0"/>
            </a:endParaRPr>
          </a:p>
          <a:p>
            <a:endParaRPr lang="en-US" dirty="0" smtClean="0">
              <a:latin typeface="Comic Sans MS" pitchFamily="66" charset="0"/>
            </a:endParaRPr>
          </a:p>
          <a:p>
            <a:endParaRPr lang="en-US" dirty="0">
              <a:latin typeface="Comic Sans MS" pitchFamily="66" charset="0"/>
            </a:endParaRPr>
          </a:p>
          <a:p>
            <a:endParaRPr lang="en-US" dirty="0" smtClean="0">
              <a:latin typeface="Comic Sans MS" pitchFamily="66" charset="0"/>
            </a:endParaRPr>
          </a:p>
          <a:p>
            <a:endParaRPr lang="en-US" dirty="0">
              <a:latin typeface="Comic Sans MS" pitchFamily="66" charset="0"/>
            </a:endParaRPr>
          </a:p>
          <a:p>
            <a:endParaRPr lang="en-US" dirty="0" smtClean="0">
              <a:latin typeface="Comic Sans MS" pitchFamily="66" charset="0"/>
            </a:endParaRPr>
          </a:p>
          <a:p>
            <a:endParaRPr lang="en-US" dirty="0">
              <a:latin typeface="Comic Sans MS" pitchFamily="66" charset="0"/>
            </a:endParaRPr>
          </a:p>
          <a:p>
            <a:endParaRPr lang="en-US" dirty="0" smtClean="0">
              <a:latin typeface="Comic Sans MS" pitchFamily="66" charset="0"/>
            </a:endParaRPr>
          </a:p>
          <a:p>
            <a:endParaRPr lang="en-US" dirty="0">
              <a:latin typeface="Comic Sans MS" pitchFamily="66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21" y="3118953"/>
            <a:ext cx="7281379" cy="389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3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Comic Sans MS" pitchFamily="66" charset="0"/>
              </a:rPr>
              <a:t>2D-FFT</a:t>
            </a:r>
            <a:endParaRPr lang="en-US" dirty="0">
              <a:solidFill>
                <a:srgbClr val="00B050"/>
              </a:solidFill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endParaRPr lang="en-US" sz="200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40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40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400" smtClean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400" smtClean="0">
                <a:latin typeface="Comic Sans MS" pitchFamily="66" charset="0"/>
              </a:rPr>
              <a:t> </a:t>
            </a:r>
          </a:p>
          <a:p>
            <a:pPr marL="0" indent="0">
              <a:buNone/>
            </a:pPr>
            <a:r>
              <a:rPr lang="en-US" sz="2400" smtClean="0">
                <a:latin typeface="Comic Sans MS" pitchFamily="66" charset="0"/>
              </a:rPr>
              <a:t> </a:t>
            </a:r>
            <a:endParaRPr lang="en-US" sz="2400" dirty="0">
              <a:latin typeface="Comic Sans MS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371600"/>
            <a:ext cx="7620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19200" y="1535668"/>
            <a:ext cx="7162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omic Sans MS" pitchFamily="66" charset="0"/>
            </a:endParaRPr>
          </a:p>
          <a:p>
            <a:endParaRPr lang="en-US" dirty="0" smtClean="0">
              <a:latin typeface="Comic Sans MS" pitchFamily="66" charset="0"/>
            </a:endParaRPr>
          </a:p>
          <a:p>
            <a:endParaRPr lang="en-US" dirty="0">
              <a:latin typeface="Comic Sans MS" pitchFamily="66" charset="0"/>
            </a:endParaRPr>
          </a:p>
          <a:p>
            <a:endParaRPr lang="en-US" dirty="0" smtClean="0">
              <a:latin typeface="Comic Sans MS" pitchFamily="66" charset="0"/>
            </a:endParaRPr>
          </a:p>
          <a:p>
            <a:endParaRPr lang="en-US" dirty="0">
              <a:latin typeface="Comic Sans MS" pitchFamily="66" charset="0"/>
            </a:endParaRPr>
          </a:p>
          <a:p>
            <a:endParaRPr lang="en-US" dirty="0" smtClean="0">
              <a:latin typeface="Comic Sans MS" pitchFamily="66" charset="0"/>
            </a:endParaRPr>
          </a:p>
          <a:p>
            <a:endParaRPr lang="en-US" dirty="0">
              <a:latin typeface="Comic Sans MS" pitchFamily="66" charset="0"/>
            </a:endParaRPr>
          </a:p>
          <a:p>
            <a:endParaRPr lang="en-US" dirty="0" smtClean="0">
              <a:latin typeface="Comic Sans MS" pitchFamily="66" charset="0"/>
            </a:endParaRPr>
          </a:p>
          <a:p>
            <a:endParaRPr lang="en-US" dirty="0">
              <a:latin typeface="Comic Sans MS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0" y="1676400"/>
            <a:ext cx="8250390" cy="393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8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Comic Sans MS" pitchFamily="66" charset="0"/>
              </a:rPr>
              <a:t>Horizontal Wave Calculation</a:t>
            </a:r>
            <a:endParaRPr lang="en-US" dirty="0">
              <a:solidFill>
                <a:srgbClr val="00B050"/>
              </a:solidFill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endParaRPr lang="en-US" sz="200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40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40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400" smtClean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400" smtClean="0">
                <a:latin typeface="Comic Sans MS" pitchFamily="66" charset="0"/>
              </a:rPr>
              <a:t> </a:t>
            </a:r>
          </a:p>
          <a:p>
            <a:pPr marL="0" indent="0">
              <a:buNone/>
            </a:pPr>
            <a:r>
              <a:rPr lang="en-US" sz="2400" smtClean="0">
                <a:latin typeface="Comic Sans MS" pitchFamily="66" charset="0"/>
              </a:rPr>
              <a:t> </a:t>
            </a:r>
            <a:endParaRPr lang="en-US" sz="2400" dirty="0">
              <a:latin typeface="Comic Sans MS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371600"/>
            <a:ext cx="7620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66800" y="1535668"/>
            <a:ext cx="7162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Comic Sans MS" pitchFamily="66" charset="0"/>
            </a:endParaRPr>
          </a:p>
          <a:p>
            <a:r>
              <a:rPr lang="en-US" dirty="0" err="1" smtClean="0">
                <a:latin typeface="Comic Sans MS" pitchFamily="66" charset="0"/>
              </a:rPr>
              <a:t>Kx</a:t>
            </a:r>
            <a:r>
              <a:rPr lang="en-US" dirty="0" smtClean="0">
                <a:latin typeface="Comic Sans MS" pitchFamily="66" charset="0"/>
              </a:rPr>
              <a:t>=2.7 micrometer</a:t>
            </a:r>
          </a:p>
          <a:p>
            <a:r>
              <a:rPr lang="en-US" dirty="0" err="1" smtClean="0">
                <a:latin typeface="Comic Sans MS" pitchFamily="66" charset="0"/>
              </a:rPr>
              <a:t>Lemdax</a:t>
            </a:r>
            <a:r>
              <a:rPr lang="en-US" dirty="0" smtClean="0">
                <a:latin typeface="Comic Sans MS" pitchFamily="66" charset="0"/>
              </a:rPr>
              <a:t>=370 kilometer (Approximately)</a:t>
            </a:r>
          </a:p>
          <a:p>
            <a:endParaRPr lang="en-US" dirty="0">
              <a:latin typeface="Comic Sans MS" pitchFamily="66" charset="0"/>
            </a:endParaRPr>
          </a:p>
          <a:p>
            <a:r>
              <a:rPr lang="en-US" dirty="0" err="1" smtClean="0">
                <a:latin typeface="Comic Sans MS" pitchFamily="66" charset="0"/>
              </a:rPr>
              <a:t>Ky</a:t>
            </a:r>
            <a:r>
              <a:rPr lang="en-US" dirty="0" smtClean="0">
                <a:latin typeface="Comic Sans MS" pitchFamily="66" charset="0"/>
              </a:rPr>
              <a:t>=0.94 </a:t>
            </a:r>
            <a:r>
              <a:rPr lang="en-US" dirty="0">
                <a:latin typeface="Comic Sans MS" pitchFamily="66" charset="0"/>
              </a:rPr>
              <a:t>micrometer</a:t>
            </a:r>
          </a:p>
          <a:p>
            <a:r>
              <a:rPr lang="en-US" dirty="0" err="1" smtClean="0">
                <a:latin typeface="Comic Sans MS" pitchFamily="66" charset="0"/>
              </a:rPr>
              <a:t>Lemdax</a:t>
            </a:r>
            <a:r>
              <a:rPr lang="en-US" dirty="0" smtClean="0">
                <a:latin typeface="Comic Sans MS" pitchFamily="66" charset="0"/>
              </a:rPr>
              <a:t>=1059 kilometer </a:t>
            </a:r>
            <a:r>
              <a:rPr lang="en-US" dirty="0">
                <a:latin typeface="Comic Sans MS" pitchFamily="66" charset="0"/>
              </a:rPr>
              <a:t>(Approximately</a:t>
            </a:r>
            <a:r>
              <a:rPr lang="en-US" dirty="0" smtClean="0">
                <a:latin typeface="Comic Sans MS" pitchFamily="66" charset="0"/>
              </a:rPr>
              <a:t>)</a:t>
            </a:r>
          </a:p>
          <a:p>
            <a:endParaRPr lang="en-US" dirty="0">
              <a:latin typeface="Comic Sans MS" pitchFamily="66" charset="0"/>
            </a:endParaRPr>
          </a:p>
          <a:p>
            <a:r>
              <a:rPr lang="en-US" dirty="0" err="1" smtClean="0">
                <a:latin typeface="Comic Sans MS" pitchFamily="66" charset="0"/>
              </a:rPr>
              <a:t>Lemda</a:t>
            </a:r>
            <a:r>
              <a:rPr lang="en-US" dirty="0" smtClean="0">
                <a:latin typeface="Comic Sans MS" pitchFamily="66" charset="0"/>
              </a:rPr>
              <a:t>=1121 kilometer (too much)</a:t>
            </a:r>
            <a:endParaRPr lang="en-US" dirty="0">
              <a:latin typeface="Comic Sans MS" pitchFamily="66" charset="0"/>
            </a:endParaRPr>
          </a:p>
          <a:p>
            <a:endParaRPr lang="en-US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96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endParaRPr lang="en-US" sz="200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40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40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400" smtClean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400" smtClean="0">
                <a:latin typeface="Comic Sans MS" pitchFamily="66" charset="0"/>
              </a:rPr>
              <a:t> </a:t>
            </a:r>
          </a:p>
          <a:p>
            <a:pPr marL="0" indent="0">
              <a:buNone/>
            </a:pPr>
            <a:r>
              <a:rPr lang="en-US" sz="2400" smtClean="0">
                <a:latin typeface="Comic Sans MS" pitchFamily="66" charset="0"/>
              </a:rPr>
              <a:t> </a:t>
            </a:r>
            <a:endParaRPr lang="en-US" sz="2400" dirty="0">
              <a:latin typeface="Comic Sans MS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371600"/>
            <a:ext cx="7620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249972"/>
            <a:ext cx="8382000" cy="8371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omic Sans MS" pitchFamily="66" charset="0"/>
              </a:rPr>
              <a:t>References</a:t>
            </a:r>
          </a:p>
          <a:p>
            <a:r>
              <a:rPr lang="en-US" sz="1700" dirty="0" smtClean="0"/>
              <a:t>[</a:t>
            </a:r>
            <a:r>
              <a:rPr lang="en-US" sz="1700" dirty="0"/>
              <a:t>1</a:t>
            </a:r>
            <a:r>
              <a:rPr lang="en-US" sz="1700" dirty="0" smtClean="0"/>
              <a:t>] </a:t>
            </a:r>
            <a:r>
              <a:rPr lang="en-US" sz="1700" dirty="0"/>
              <a:t> </a:t>
            </a:r>
            <a:r>
              <a:rPr lang="en-US" sz="1700" dirty="0" err="1"/>
              <a:t>Hartmut</a:t>
            </a:r>
            <a:r>
              <a:rPr lang="en-US" sz="1700" dirty="0"/>
              <a:t> H. </a:t>
            </a:r>
            <a:r>
              <a:rPr lang="en-US" sz="1700" dirty="0" err="1"/>
              <a:t>Aumann</a:t>
            </a:r>
            <a:r>
              <a:rPr lang="en-US" sz="1700" dirty="0"/>
              <a:t> and Christopher R. Miller "Atmospheric infrared sounder (AIRS) on the earth observing system", Proc. SPIE 2583, Advanced and Next-Generation Satellites, (15 December </a:t>
            </a:r>
            <a:r>
              <a:rPr lang="en-US" sz="1700" dirty="0" smtClean="0"/>
              <a:t>1995).</a:t>
            </a:r>
          </a:p>
          <a:p>
            <a:endParaRPr lang="en-US" sz="1700" dirty="0" smtClean="0"/>
          </a:p>
          <a:p>
            <a:r>
              <a:rPr lang="en-US" sz="1700" dirty="0" smtClean="0"/>
              <a:t>[2] </a:t>
            </a:r>
            <a:r>
              <a:rPr lang="en-US" sz="1700" dirty="0"/>
              <a:t>Richter, Jadwiga H., </a:t>
            </a:r>
            <a:r>
              <a:rPr lang="en-US" sz="1700" dirty="0" err="1"/>
              <a:t>Fabrizio</a:t>
            </a:r>
            <a:r>
              <a:rPr lang="en-US" sz="1700" dirty="0"/>
              <a:t> </a:t>
            </a:r>
            <a:r>
              <a:rPr lang="en-US" sz="1700" dirty="0" err="1"/>
              <a:t>Sassi</a:t>
            </a:r>
            <a:r>
              <a:rPr lang="en-US" sz="1700" dirty="0"/>
              <a:t>, and Rolando R. Garcia. "Toward a physically based gravity wave source parameterization in a general circulation model." </a:t>
            </a:r>
            <a:r>
              <a:rPr lang="en-US" sz="1700" i="1" dirty="0"/>
              <a:t>Journal of the Atmospheric Sciences</a:t>
            </a:r>
            <a:r>
              <a:rPr lang="en-US" sz="1700" dirty="0"/>
              <a:t> 67.1 (2010): 136-156</a:t>
            </a:r>
            <a:r>
              <a:rPr lang="en-US" sz="1700" dirty="0" smtClean="0"/>
              <a:t>.</a:t>
            </a:r>
          </a:p>
          <a:p>
            <a:endParaRPr lang="en-US" sz="1700" dirty="0" smtClean="0"/>
          </a:p>
          <a:p>
            <a:r>
              <a:rPr lang="en-US" sz="1700" dirty="0">
                <a:latin typeface="Comic Sans MS" pitchFamily="66" charset="0"/>
              </a:rPr>
              <a:t>[3] </a:t>
            </a:r>
            <a:r>
              <a:rPr lang="en-US" sz="1700" dirty="0"/>
              <a:t>Wu and J. W. Waters, 1996a: Gravity-wave-scale temperature fluctuations seen by the UARS MLS. </a:t>
            </a:r>
            <a:r>
              <a:rPr lang="en-US" sz="1700" i="1" dirty="0" err="1"/>
              <a:t>Geophys</a:t>
            </a:r>
            <a:r>
              <a:rPr lang="en-US" sz="1700" i="1" dirty="0"/>
              <a:t>. Res. </a:t>
            </a:r>
            <a:r>
              <a:rPr lang="en-US" sz="1700" i="1" dirty="0" err="1"/>
              <a:t>Lett</a:t>
            </a:r>
            <a:r>
              <a:rPr lang="en-US" sz="1700" i="1" dirty="0"/>
              <a:t>., </a:t>
            </a:r>
            <a:r>
              <a:rPr lang="en-US" sz="1700" b="1" dirty="0"/>
              <a:t>23,</a:t>
            </a:r>
            <a:r>
              <a:rPr lang="en-US" sz="1700" dirty="0"/>
              <a:t> 3289–3292</a:t>
            </a:r>
            <a:r>
              <a:rPr lang="en-US" sz="1700" dirty="0" smtClean="0"/>
              <a:t>.</a:t>
            </a:r>
          </a:p>
          <a:p>
            <a:endParaRPr lang="en-US" sz="1700" dirty="0"/>
          </a:p>
          <a:p>
            <a:r>
              <a:rPr lang="en-US" sz="1700" dirty="0">
                <a:latin typeface="Comic Sans MS" pitchFamily="66" charset="0"/>
              </a:rPr>
              <a:t>[4] </a:t>
            </a:r>
            <a:r>
              <a:rPr lang="en-US" sz="1700" dirty="0"/>
              <a:t>Alexander, M. Joan, and Christopher Barnet. "Using satellite observations to constrain parameterizations of gravity wave effects for global models." </a:t>
            </a:r>
            <a:r>
              <a:rPr lang="en-US" sz="1700" i="1" dirty="0"/>
              <a:t>Journal of the atmospheric sciences</a:t>
            </a:r>
            <a:r>
              <a:rPr lang="en-US" sz="1700" dirty="0"/>
              <a:t> 64.5 (2007): 1652-1665.</a:t>
            </a:r>
            <a:endParaRPr lang="en-US" sz="1700" dirty="0" smtClean="0"/>
          </a:p>
          <a:p>
            <a:endParaRPr lang="en-US" sz="1700" dirty="0" smtClean="0"/>
          </a:p>
          <a:p>
            <a:r>
              <a:rPr lang="en-US" sz="1700" dirty="0" smtClean="0">
                <a:latin typeface="Comic Sans MS" pitchFamily="66" charset="0"/>
              </a:rPr>
              <a:t>[5] </a:t>
            </a:r>
            <a:r>
              <a:rPr lang="en-US" sz="1700" dirty="0" err="1"/>
              <a:t>Schirber</a:t>
            </a:r>
            <a:r>
              <a:rPr lang="en-US" sz="1700" dirty="0"/>
              <a:t>, Sebastian, Elisa </a:t>
            </a:r>
            <a:r>
              <a:rPr lang="en-US" sz="1700" dirty="0" err="1"/>
              <a:t>Manzini</a:t>
            </a:r>
            <a:r>
              <a:rPr lang="en-US" sz="1700" dirty="0"/>
              <a:t>, and M. Joan Alexander. "A convection‐based gravity wave parameterization in a general circulation model: Implementation and improvements on the QBO." </a:t>
            </a:r>
            <a:r>
              <a:rPr lang="en-US" sz="1700" i="1" dirty="0"/>
              <a:t>Journal of Advances in Modeling Earth Systems</a:t>
            </a:r>
            <a:r>
              <a:rPr lang="en-US" sz="1700" dirty="0"/>
              <a:t> 6.1 (2014): </a:t>
            </a:r>
            <a:r>
              <a:rPr lang="en-US" sz="1700" dirty="0" smtClean="0"/>
              <a:t>264-279</a:t>
            </a:r>
          </a:p>
          <a:p>
            <a:endParaRPr lang="en-US" sz="1700" dirty="0" smtClean="0"/>
          </a:p>
          <a:p>
            <a:r>
              <a:rPr lang="en-US" sz="1700" dirty="0" smtClean="0"/>
              <a:t>[ 6]</a:t>
            </a:r>
            <a:r>
              <a:rPr lang="en-US" sz="1700" dirty="0" smtClean="0">
                <a:hlinkClick r:id="rId2"/>
              </a:rPr>
              <a:t> </a:t>
            </a:r>
            <a:r>
              <a:rPr lang="en-US" sz="1700" dirty="0">
                <a:hlinkClick r:id="rId2"/>
              </a:rPr>
              <a:t>https://</a:t>
            </a:r>
            <a:r>
              <a:rPr lang="en-US" sz="1700" dirty="0" smtClean="0">
                <a:hlinkClick r:id="rId2"/>
              </a:rPr>
              <a:t>airs.jpl.nasa.gov/mission_and_instrument/instrument</a:t>
            </a:r>
            <a:endParaRPr lang="en-US" sz="1700" dirty="0" smtClean="0"/>
          </a:p>
          <a:p>
            <a:r>
              <a:rPr lang="en-US" sz="1700" dirty="0" smtClean="0"/>
              <a:t>[7] </a:t>
            </a:r>
            <a:r>
              <a:rPr lang="en-US" sz="1700" dirty="0">
                <a:hlinkClick r:id="rId3"/>
              </a:rPr>
              <a:t>http://www.physics.uwo.ca/~</a:t>
            </a:r>
            <a:r>
              <a:rPr lang="en-US" sz="1700" dirty="0" smtClean="0">
                <a:hlinkClick r:id="rId3"/>
              </a:rPr>
              <a:t>whocking/p103/grav_wav.html</a:t>
            </a:r>
            <a:endParaRPr lang="en-US" sz="1700" dirty="0" smtClean="0"/>
          </a:p>
          <a:p>
            <a:r>
              <a:rPr lang="en-US" sz="1700" dirty="0" smtClean="0"/>
              <a:t>[8] </a:t>
            </a:r>
            <a:r>
              <a:rPr lang="en-US" sz="1700" dirty="0">
                <a:hlinkClick r:id="rId4"/>
              </a:rPr>
              <a:t>https://en.wikipedia.org/wiki/AIRS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endParaRPr lang="en-US" sz="1200" dirty="0" smtClean="0">
              <a:latin typeface="Comic Sans MS" pitchFamily="66" charset="0"/>
            </a:endParaRPr>
          </a:p>
          <a:p>
            <a:pPr algn="ctr"/>
            <a:endParaRPr lang="en-US" sz="2000" dirty="0">
              <a:latin typeface="Comic Sans MS" pitchFamily="66" charset="0"/>
            </a:endParaRPr>
          </a:p>
          <a:p>
            <a:pPr algn="ctr"/>
            <a:endParaRPr lang="en-US" sz="2000" dirty="0" smtClean="0">
              <a:latin typeface="Comic Sans MS" pitchFamily="66" charset="0"/>
            </a:endParaRPr>
          </a:p>
          <a:p>
            <a:pPr algn="ctr"/>
            <a:endParaRPr lang="en-US" sz="2000" dirty="0">
              <a:latin typeface="Comic Sans MS" pitchFamily="66" charset="0"/>
            </a:endParaRPr>
          </a:p>
          <a:p>
            <a:pPr algn="ctr"/>
            <a:endParaRPr lang="en-US" sz="2000" dirty="0" smtClean="0">
              <a:latin typeface="Comic Sans MS" pitchFamily="66" charset="0"/>
            </a:endParaRPr>
          </a:p>
          <a:p>
            <a:pPr algn="ctr"/>
            <a:endParaRPr lang="en-US" sz="2000" dirty="0">
              <a:latin typeface="Comic Sans MS" pitchFamily="66" charset="0"/>
            </a:endParaRPr>
          </a:p>
          <a:p>
            <a:pPr algn="ctr"/>
            <a:endParaRPr lang="en-US" sz="20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00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endParaRPr lang="en-US" sz="200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40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40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400" smtClean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400" smtClean="0">
                <a:latin typeface="Comic Sans MS" pitchFamily="66" charset="0"/>
              </a:rPr>
              <a:t> </a:t>
            </a:r>
          </a:p>
          <a:p>
            <a:pPr marL="0" indent="0">
              <a:buNone/>
            </a:pPr>
            <a:r>
              <a:rPr lang="en-US" sz="2400" smtClean="0">
                <a:latin typeface="Comic Sans MS" pitchFamily="66" charset="0"/>
              </a:rPr>
              <a:t> </a:t>
            </a:r>
            <a:endParaRPr lang="en-US" sz="2400" dirty="0">
              <a:latin typeface="Comic Sans MS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371600"/>
            <a:ext cx="7620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249972"/>
            <a:ext cx="83820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b="1" dirty="0" smtClean="0">
              <a:latin typeface="Comic Sans MS" pitchFamily="66" charset="0"/>
            </a:endParaRPr>
          </a:p>
          <a:p>
            <a:pPr algn="ctr"/>
            <a:endParaRPr lang="en-US" sz="2000" b="1" dirty="0">
              <a:latin typeface="Comic Sans MS" pitchFamily="66" charset="0"/>
            </a:endParaRPr>
          </a:p>
          <a:p>
            <a:pPr algn="ctr"/>
            <a:endParaRPr lang="en-US" sz="2000" b="1" dirty="0" smtClean="0">
              <a:latin typeface="Comic Sans MS" pitchFamily="66" charset="0"/>
            </a:endParaRPr>
          </a:p>
          <a:p>
            <a:pPr algn="ctr"/>
            <a:endParaRPr lang="en-US" sz="2000" b="1" dirty="0">
              <a:latin typeface="Comic Sans MS" pitchFamily="66" charset="0"/>
            </a:endParaRPr>
          </a:p>
          <a:p>
            <a:pPr algn="ctr"/>
            <a:endParaRPr lang="en-US" sz="2000" b="1" dirty="0" smtClean="0">
              <a:latin typeface="Comic Sans MS" pitchFamily="66" charset="0"/>
            </a:endParaRPr>
          </a:p>
          <a:p>
            <a:pPr algn="ctr"/>
            <a:r>
              <a:rPr lang="en-US" sz="2000" b="1" dirty="0" smtClean="0">
                <a:latin typeface="Comic Sans MS" pitchFamily="66" charset="0"/>
              </a:rPr>
              <a:t>Thank you</a:t>
            </a:r>
          </a:p>
          <a:p>
            <a:pPr algn="ctr"/>
            <a:r>
              <a:rPr lang="en-US" sz="2000" b="1" dirty="0" smtClean="0">
                <a:latin typeface="Comic Sans MS" pitchFamily="66" charset="0"/>
              </a:rPr>
              <a:t>Any Question? </a:t>
            </a:r>
            <a:endParaRPr lang="en-US" sz="2000" b="1" dirty="0" smtClean="0">
              <a:latin typeface="Comic Sans MS" pitchFamily="66" charset="0"/>
            </a:endParaRPr>
          </a:p>
          <a:p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endParaRPr lang="en-US" sz="1200" dirty="0" smtClean="0">
              <a:latin typeface="Comic Sans MS" pitchFamily="66" charset="0"/>
            </a:endParaRPr>
          </a:p>
          <a:p>
            <a:pPr algn="ctr"/>
            <a:endParaRPr lang="en-US" sz="2000" dirty="0">
              <a:latin typeface="Comic Sans MS" pitchFamily="66" charset="0"/>
            </a:endParaRPr>
          </a:p>
          <a:p>
            <a:pPr algn="ctr"/>
            <a:endParaRPr lang="en-US" sz="2000" dirty="0" smtClean="0">
              <a:latin typeface="Comic Sans MS" pitchFamily="66" charset="0"/>
            </a:endParaRPr>
          </a:p>
          <a:p>
            <a:pPr algn="ctr"/>
            <a:endParaRPr lang="en-US" sz="2000" dirty="0">
              <a:latin typeface="Comic Sans MS" pitchFamily="66" charset="0"/>
            </a:endParaRPr>
          </a:p>
          <a:p>
            <a:pPr algn="ctr"/>
            <a:endParaRPr lang="en-US" sz="2000" dirty="0" smtClean="0">
              <a:latin typeface="Comic Sans MS" pitchFamily="66" charset="0"/>
            </a:endParaRPr>
          </a:p>
          <a:p>
            <a:pPr algn="ctr"/>
            <a:endParaRPr lang="en-US" sz="2000" dirty="0">
              <a:latin typeface="Comic Sans MS" pitchFamily="66" charset="0"/>
            </a:endParaRPr>
          </a:p>
          <a:p>
            <a:pPr algn="ctr"/>
            <a:endParaRPr lang="en-US" sz="20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8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  <a:latin typeface="Comic Sans MS" pitchFamily="66" charset="0"/>
              </a:rPr>
              <a:t>Why GW parameterization?</a:t>
            </a:r>
            <a:endParaRPr lang="en-US" b="1" dirty="0">
              <a:solidFill>
                <a:srgbClr val="00B050"/>
              </a:solidFill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mic Sans MS" pitchFamily="66" charset="0"/>
              </a:rPr>
              <a:t>Gravity waves carry momentum and energy between different points in the </a:t>
            </a:r>
            <a:r>
              <a:rPr lang="en-US" sz="2000" dirty="0" smtClean="0">
                <a:latin typeface="Comic Sans MS" pitchFamily="66" charset="0"/>
              </a:rPr>
              <a:t>atmosphere and </a:t>
            </a:r>
            <a:r>
              <a:rPr lang="en-US" sz="2000" dirty="0">
                <a:latin typeface="Comic Sans MS" pitchFamily="66" charset="0"/>
              </a:rPr>
              <a:t>they can alter the mean flow. </a:t>
            </a:r>
            <a:endParaRPr lang="en-US" sz="2000" dirty="0" smtClean="0">
              <a:latin typeface="Comic Sans MS" pitchFamily="66" charset="0"/>
            </a:endParaRPr>
          </a:p>
          <a:p>
            <a:pPr marL="0" indent="0">
              <a:buNone/>
            </a:pPr>
            <a:endParaRPr lang="en-US" sz="2000" dirty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mic Sans MS" pitchFamily="66" charset="0"/>
              </a:rPr>
              <a:t>Meteorologists: </a:t>
            </a:r>
            <a:r>
              <a:rPr lang="en-US" sz="2000" dirty="0">
                <a:latin typeface="Comic Sans MS" pitchFamily="66" charset="0"/>
              </a:rPr>
              <a:t>Computer models are not always very good at predicting mean </a:t>
            </a:r>
            <a:r>
              <a:rPr lang="en-US" sz="2000" dirty="0" smtClean="0">
                <a:latin typeface="Comic Sans MS" pitchFamily="66" charset="0"/>
              </a:rPr>
              <a:t>winds </a:t>
            </a:r>
            <a:r>
              <a:rPr lang="en-US" sz="2000" dirty="0">
                <a:latin typeface="Comic Sans MS" pitchFamily="66" charset="0"/>
              </a:rPr>
              <a:t>or making good </a:t>
            </a:r>
            <a:r>
              <a:rPr lang="en-US" sz="2000" dirty="0" smtClean="0">
                <a:latin typeface="Comic Sans MS" pitchFamily="66" charset="0"/>
              </a:rPr>
              <a:t>forecasts.</a:t>
            </a:r>
          </a:p>
          <a:p>
            <a:pPr marL="0" indent="0">
              <a:buNone/>
            </a:pPr>
            <a:endParaRPr lang="en-US" sz="2000" dirty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mic Sans MS" pitchFamily="66" charset="0"/>
              </a:rPr>
              <a:t>Reason</a:t>
            </a:r>
            <a:r>
              <a:rPr lang="en-US" sz="2000" dirty="0">
                <a:latin typeface="Comic Sans MS" pitchFamily="66" charset="0"/>
              </a:rPr>
              <a:t>: P</a:t>
            </a:r>
            <a:r>
              <a:rPr lang="en-US" sz="2000" dirty="0" smtClean="0">
                <a:latin typeface="Comic Sans MS" pitchFamily="66" charset="0"/>
              </a:rPr>
              <a:t>art </a:t>
            </a:r>
            <a:r>
              <a:rPr lang="en-US" sz="2000" dirty="0">
                <a:latin typeface="Comic Sans MS" pitchFamily="66" charset="0"/>
              </a:rPr>
              <a:t>of the reason for this is that they had not been including gravity wave generation and dissipation in their models. </a:t>
            </a:r>
          </a:p>
          <a:p>
            <a:pPr marL="0" indent="0">
              <a:buNone/>
            </a:pPr>
            <a:endParaRPr lang="en-US" sz="2000" dirty="0" smtClean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omic Sans MS" pitchFamily="66" charset="0"/>
              </a:rPr>
              <a:t>Therefore,</a:t>
            </a:r>
            <a:endParaRPr lang="en-US" sz="2000" b="1" dirty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000" dirty="0">
                <a:latin typeface="Comic Sans MS" pitchFamily="66" charset="0"/>
              </a:rPr>
              <a:t>A considerable amount of effort is being turned towards proper </a:t>
            </a:r>
            <a:r>
              <a:rPr lang="en-US" sz="2000" dirty="0" smtClean="0">
                <a:latin typeface="Comic Sans MS" pitchFamily="66" charset="0"/>
              </a:rPr>
              <a:t>parameterization </a:t>
            </a:r>
            <a:r>
              <a:rPr lang="en-US" sz="2000" dirty="0">
                <a:latin typeface="Comic Sans MS" pitchFamily="66" charset="0"/>
              </a:rPr>
              <a:t>of gravity waves in meteorological models.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30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  <a:latin typeface="Comic Sans MS" pitchFamily="66" charset="0"/>
              </a:rPr>
              <a:t>Challenges and Prospects</a:t>
            </a:r>
            <a:endParaRPr lang="en-US" b="1" dirty="0">
              <a:solidFill>
                <a:srgbClr val="00B050"/>
              </a:solidFill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omic Sans MS" pitchFamily="66" charset="0"/>
              </a:rPr>
              <a:t>Challenge:</a:t>
            </a:r>
          </a:p>
          <a:p>
            <a:pPr marL="0" indent="0">
              <a:buNone/>
            </a:pPr>
            <a:r>
              <a:rPr lang="en-US" sz="2000" dirty="0" smtClean="0">
                <a:latin typeface="Comic Sans MS" pitchFamily="66" charset="0"/>
              </a:rPr>
              <a:t>Gravity </a:t>
            </a:r>
            <a:r>
              <a:rPr lang="en-US" sz="2000" dirty="0">
                <a:latin typeface="Comic Sans MS" pitchFamily="66" charset="0"/>
              </a:rPr>
              <a:t>wave has a broad spectrum of frequency, horizontal and vertical wavelength which has made it difficult to extract from global dataset</a:t>
            </a:r>
            <a:r>
              <a:rPr lang="en-US" sz="2000" dirty="0" smtClean="0">
                <a:latin typeface="Comic Sans MS" pitchFamily="66" charset="0"/>
              </a:rPr>
              <a:t>. [3]</a:t>
            </a:r>
          </a:p>
          <a:p>
            <a:pPr marL="0" indent="0">
              <a:buNone/>
            </a:pPr>
            <a:endParaRPr lang="en-US" sz="2000" dirty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mic Sans MS" pitchFamily="66" charset="0"/>
              </a:rPr>
              <a:t>Not enough resolution or footprint to detect GW [3]</a:t>
            </a:r>
          </a:p>
          <a:p>
            <a:pPr marL="0" indent="0">
              <a:buNone/>
            </a:pPr>
            <a:endParaRPr lang="en-US" sz="2000" dirty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omic Sans MS" pitchFamily="66" charset="0"/>
              </a:rPr>
              <a:t>Prospects:</a:t>
            </a:r>
          </a:p>
          <a:p>
            <a:pPr marL="0" indent="0">
              <a:buNone/>
            </a:pPr>
            <a:r>
              <a:rPr lang="en-US" sz="2000" dirty="0" smtClean="0">
                <a:latin typeface="Comic Sans MS" pitchFamily="66" charset="0"/>
              </a:rPr>
              <a:t>High </a:t>
            </a:r>
            <a:r>
              <a:rPr lang="en-US" sz="2000" dirty="0">
                <a:latin typeface="Comic Sans MS" pitchFamily="66" charset="0"/>
              </a:rPr>
              <a:t>resolution images of satellite along with innovative data processing techniques has created some global datasets describing temperature variation with gravity waves</a:t>
            </a:r>
            <a:r>
              <a:rPr lang="en-US" sz="2000" dirty="0" smtClean="0">
                <a:latin typeface="Comic Sans MS" pitchFamily="66" charset="0"/>
              </a:rPr>
              <a:t>. [3]</a:t>
            </a:r>
          </a:p>
          <a:p>
            <a:pPr marL="0" indent="0">
              <a:buNone/>
            </a:pPr>
            <a:endParaRPr lang="en-US" sz="2000" dirty="0">
              <a:latin typeface="Comic Sans MS" pitchFamily="66" charset="0"/>
            </a:endParaRPr>
          </a:p>
          <a:p>
            <a:pPr marL="0" indent="0">
              <a:buNone/>
            </a:pPr>
            <a:endParaRPr lang="en-US" sz="2000" dirty="0">
              <a:latin typeface="Comic Sans MS" pitchFamily="66" charset="0"/>
            </a:endParaRP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18633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  <a:latin typeface="Comic Sans MS" pitchFamily="66" charset="0"/>
              </a:rPr>
              <a:t>Previous Works</a:t>
            </a:r>
            <a:endParaRPr lang="en-US" b="1" dirty="0">
              <a:solidFill>
                <a:srgbClr val="00B050"/>
              </a:solidFill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000" dirty="0" smtClean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mic Sans MS" pitchFamily="66" charset="0"/>
              </a:rPr>
              <a:t>GWs parameterization </a:t>
            </a:r>
            <a:r>
              <a:rPr lang="en-US" sz="2000" dirty="0">
                <a:latin typeface="Comic Sans MS" pitchFamily="66" charset="0"/>
              </a:rPr>
              <a:t>forced by </a:t>
            </a:r>
            <a:r>
              <a:rPr lang="en-US" sz="2000" dirty="0" smtClean="0">
                <a:latin typeface="Comic Sans MS" pitchFamily="66" charset="0"/>
              </a:rPr>
              <a:t>convection (convective </a:t>
            </a:r>
            <a:r>
              <a:rPr lang="en-US" sz="2000" dirty="0">
                <a:latin typeface="Comic Sans MS" pitchFamily="66" charset="0"/>
              </a:rPr>
              <a:t>heating depth, convective heating rate, and the background </a:t>
            </a:r>
            <a:r>
              <a:rPr lang="en-US" sz="2000" dirty="0" smtClean="0">
                <a:latin typeface="Comic Sans MS" pitchFamily="66" charset="0"/>
              </a:rPr>
              <a:t>wind) [1]</a:t>
            </a:r>
          </a:p>
          <a:p>
            <a:pPr marL="0" indent="0">
              <a:buNone/>
            </a:pPr>
            <a:r>
              <a:rPr lang="en-US" sz="2000" dirty="0">
                <a:latin typeface="Comic Sans MS" pitchFamily="66" charset="0"/>
              </a:rPr>
              <a:t/>
            </a:r>
            <a:br>
              <a:rPr lang="en-US" sz="2000" dirty="0">
                <a:latin typeface="Comic Sans MS" pitchFamily="66" charset="0"/>
              </a:rPr>
            </a:br>
            <a:r>
              <a:rPr lang="en-US" sz="2000" dirty="0" smtClean="0">
                <a:latin typeface="Comic Sans MS" pitchFamily="66" charset="0"/>
              </a:rPr>
              <a:t>Satellite </a:t>
            </a:r>
            <a:r>
              <a:rPr lang="en-US" sz="2000" dirty="0">
                <a:latin typeface="Comic Sans MS" pitchFamily="66" charset="0"/>
              </a:rPr>
              <a:t>temperature variance maps have been used to find out convectively generated </a:t>
            </a:r>
            <a:r>
              <a:rPr lang="en-US" sz="2000" dirty="0" smtClean="0">
                <a:latin typeface="Comic Sans MS" pitchFamily="66" charset="0"/>
              </a:rPr>
              <a:t>gravity waves [2]</a:t>
            </a:r>
          </a:p>
          <a:p>
            <a:pPr marL="0" indent="0">
              <a:buNone/>
            </a:pPr>
            <a:endParaRPr lang="en-US" sz="2000" dirty="0" smtClean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mic Sans MS" pitchFamily="66" charset="0"/>
              </a:rPr>
              <a:t>Alexander et al introduced an new wavelet based statistical technique to find out the parameter of a gravity wave [3]</a:t>
            </a:r>
          </a:p>
          <a:p>
            <a:pPr marL="0" indent="0">
              <a:buNone/>
            </a:pPr>
            <a:endParaRPr lang="en-US" sz="2000" dirty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mic Sans MS" pitchFamily="66" charset="0"/>
              </a:rPr>
              <a:t>The authors present a configuration of the Whole Atmosphere Community Climate </a:t>
            </a:r>
            <a:r>
              <a:rPr lang="en-US" sz="2000" dirty="0">
                <a:latin typeface="Comic Sans MS" pitchFamily="66" charset="0"/>
              </a:rPr>
              <a:t>Model (WACCM) that replaces the arbitrarily </a:t>
            </a:r>
            <a:r>
              <a:rPr lang="en-US" sz="2000" dirty="0" smtClean="0">
                <a:latin typeface="Comic Sans MS" pitchFamily="66" charset="0"/>
              </a:rPr>
              <a:t>specified </a:t>
            </a:r>
            <a:r>
              <a:rPr lang="en-US" sz="2000" dirty="0">
                <a:latin typeface="Comic Sans MS" pitchFamily="66" charset="0"/>
              </a:rPr>
              <a:t>GW source spectrum with GW source </a:t>
            </a:r>
            <a:r>
              <a:rPr lang="en-US" sz="2000" dirty="0" smtClean="0">
                <a:latin typeface="Comic Sans MS" pitchFamily="66" charset="0"/>
              </a:rPr>
              <a:t>parameterizations [4].</a:t>
            </a:r>
            <a:endParaRPr lang="en-US" sz="2000" dirty="0">
              <a:latin typeface="Comic Sans MS" pitchFamily="66" charset="0"/>
            </a:endParaRPr>
          </a:p>
          <a:p>
            <a:pPr marL="0" indent="0">
              <a:buNone/>
            </a:pPr>
            <a:endParaRPr lang="en-US" sz="2000" dirty="0">
              <a:latin typeface="Comic Sans MS" pitchFamily="66" charset="0"/>
            </a:endParaRP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2591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524000"/>
            <a:ext cx="7467600" cy="4572000"/>
          </a:xfrm>
        </p:spPr>
        <p:txBody>
          <a:bodyPr>
            <a:normAutofit/>
          </a:bodyPr>
          <a:lstStyle/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omic Sans MS" pitchFamily="66" charset="0"/>
              </a:rPr>
              <a:t>The atmospheric infrared sounder (AIRS) is one of six instruments flying on board NASA's Aqua satellite (Sun Synchronous, orbital period 16 days), launched on May 4, 2002.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2000" dirty="0" smtClean="0">
              <a:solidFill>
                <a:schemeClr val="tx1"/>
              </a:solidFill>
              <a:latin typeface="Comic Sans MS" pitchFamily="66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omic Sans MS" pitchFamily="66" charset="0"/>
              </a:rPr>
              <a:t>It works along with Advanced Microwave </a:t>
            </a:r>
            <a:r>
              <a:rPr lang="en-US" sz="2000" dirty="0">
                <a:solidFill>
                  <a:schemeClr val="tx1"/>
                </a:solidFill>
                <a:latin typeface="Comic Sans MS" pitchFamily="66" charset="0"/>
              </a:rPr>
              <a:t>Sounding Unit (AMSU) and the Microwave Humidity Sounder (MHS</a:t>
            </a:r>
            <a:r>
              <a:rPr lang="en-US" sz="2000" dirty="0" smtClean="0">
                <a:solidFill>
                  <a:schemeClr val="tx1"/>
                </a:solidFill>
                <a:latin typeface="Comic Sans MS" pitchFamily="66" charset="0"/>
              </a:rPr>
              <a:t>).</a:t>
            </a:r>
            <a:endParaRPr lang="en-US" sz="2000" dirty="0">
              <a:solidFill>
                <a:schemeClr val="tx1"/>
              </a:solidFill>
              <a:latin typeface="Comic Sans MS" pitchFamily="66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Comic Sans MS" pitchFamily="66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omic Sans MS" pitchFamily="66" charset="0"/>
              </a:rPr>
              <a:t>T</a:t>
            </a:r>
            <a:r>
              <a:rPr lang="en-US" sz="2000" dirty="0" smtClean="0">
                <a:solidFill>
                  <a:schemeClr val="tx1"/>
                </a:solidFill>
                <a:latin typeface="Comic Sans MS" pitchFamily="66" charset="0"/>
              </a:rPr>
              <a:t>o support climate research and improve weather forecasting</a:t>
            </a:r>
            <a:r>
              <a:rPr lang="en-US" sz="2000" dirty="0">
                <a:solidFill>
                  <a:schemeClr val="tx1"/>
                </a:solidFill>
                <a:latin typeface="Comic Sans MS" pitchFamily="66" charset="0"/>
              </a:rPr>
              <a:t>.</a:t>
            </a:r>
            <a:endParaRPr lang="en-US" sz="2000" dirty="0" smtClean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B050"/>
                </a:solidFill>
                <a:latin typeface="Comic Sans MS" pitchFamily="66" charset="0"/>
              </a:rPr>
              <a:t>AIRS History and Objective</a:t>
            </a:r>
            <a:endParaRPr lang="en-US" b="1" dirty="0">
              <a:solidFill>
                <a:srgbClr val="00B05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21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  <a:latin typeface="Comic Sans MS" pitchFamily="66" charset="0"/>
              </a:rPr>
              <a:t>AIRS Data Collection Method</a:t>
            </a:r>
            <a:endParaRPr lang="en-US" b="1" dirty="0">
              <a:solidFill>
                <a:srgbClr val="00B050"/>
              </a:solidFill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8001000" cy="4525963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pPr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The </a:t>
            </a:r>
            <a:r>
              <a:rPr lang="en-US" sz="2000" dirty="0">
                <a:latin typeface="Comic Sans MS" pitchFamily="66" charset="0"/>
              </a:rPr>
              <a:t>Atmospheric Infrared Sounder (AIRS) </a:t>
            </a:r>
            <a:r>
              <a:rPr lang="en-US" sz="2000" dirty="0" smtClean="0">
                <a:latin typeface="Comic Sans MS" pitchFamily="66" charset="0"/>
              </a:rPr>
              <a:t>is </a:t>
            </a:r>
            <a:r>
              <a:rPr lang="en-US" sz="2000" dirty="0">
                <a:latin typeface="Comic Sans MS" pitchFamily="66" charset="0"/>
              </a:rPr>
              <a:t>a cross-track scanning instrument. </a:t>
            </a: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solidFill>
                  <a:srgbClr val="C00000"/>
                </a:solidFill>
                <a:latin typeface="Comic Sans MS" pitchFamily="66" charset="0"/>
              </a:rPr>
              <a:t>S</a:t>
            </a:r>
            <a:r>
              <a:rPr lang="en-US" sz="2000" dirty="0" smtClean="0">
                <a:solidFill>
                  <a:srgbClr val="C00000"/>
                </a:solidFill>
                <a:latin typeface="Comic Sans MS" pitchFamily="66" charset="0"/>
              </a:rPr>
              <a:t>can </a:t>
            </a:r>
            <a:r>
              <a:rPr lang="en-US" sz="2000" dirty="0">
                <a:solidFill>
                  <a:srgbClr val="C00000"/>
                </a:solidFill>
                <a:latin typeface="Comic Sans MS" pitchFamily="66" charset="0"/>
              </a:rPr>
              <a:t>mirror </a:t>
            </a:r>
            <a:r>
              <a:rPr lang="en-US" sz="2000" dirty="0">
                <a:latin typeface="Comic Sans MS" pitchFamily="66" charset="0"/>
              </a:rPr>
              <a:t>rotates around an axis along the line of flight and directs infrared energy from the Earth into the instrument</a:t>
            </a:r>
            <a:r>
              <a:rPr lang="en-US" sz="2000" dirty="0" smtClean="0">
                <a:latin typeface="Comic Sans MS" pitchFamily="66" charset="0"/>
              </a:rPr>
              <a:t>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Comic Sans MS" pitchFamily="66" charset="0"/>
              </a:rPr>
              <a:t>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scan 'swath' that extends roughly 800 km on either side of the ground </a:t>
            </a:r>
            <a:r>
              <a:rPr lang="en-US" sz="2000" dirty="0" smtClean="0">
                <a:latin typeface="Comic Sans MS" pitchFamily="66" charset="0"/>
              </a:rPr>
              <a:t>track. So, </a:t>
            </a:r>
            <a:r>
              <a:rPr lang="en-US" sz="2000" dirty="0" smtClean="0">
                <a:solidFill>
                  <a:srgbClr val="C00000"/>
                </a:solidFill>
                <a:latin typeface="Comic Sans MS" pitchFamily="66" charset="0"/>
              </a:rPr>
              <a:t>1600 km swath</a:t>
            </a:r>
            <a:r>
              <a:rPr lang="en-US" sz="2000" dirty="0" smtClean="0">
                <a:latin typeface="Comic Sans MS" pitchFamily="66" charset="0"/>
              </a:rPr>
              <a:t>. 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Each granules are 90 (cross track)*135 (along track) samples.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The </a:t>
            </a:r>
            <a:r>
              <a:rPr lang="en-US" sz="2000" dirty="0">
                <a:latin typeface="Comic Sans MS" pitchFamily="66" charset="0"/>
              </a:rPr>
              <a:t>infrared energy is separated into </a:t>
            </a:r>
            <a:r>
              <a:rPr lang="en-US" sz="2000" dirty="0" smtClean="0">
                <a:latin typeface="Comic Sans MS" pitchFamily="66" charset="0"/>
              </a:rPr>
              <a:t>wavelengths, sent the </a:t>
            </a:r>
            <a:r>
              <a:rPr lang="en-US" sz="2000" dirty="0">
                <a:latin typeface="Comic Sans MS" pitchFamily="66" charset="0"/>
              </a:rPr>
              <a:t>Aqua spacecraft, which relays it to the </a:t>
            </a:r>
            <a:r>
              <a:rPr lang="en-US" sz="2000" dirty="0" smtClean="0">
                <a:latin typeface="Comic Sans MS" pitchFamily="66" charset="0"/>
              </a:rPr>
              <a:t>ground.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86825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B050"/>
                </a:solidFill>
                <a:latin typeface="Comic Sans MS" pitchFamily="66" charset="0"/>
              </a:rPr>
              <a:t>AIRS Data Collection</a:t>
            </a:r>
            <a:endParaRPr lang="en-US" b="1" dirty="0">
              <a:solidFill>
                <a:srgbClr val="00B050"/>
              </a:solidFill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8229600" cy="4525963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pPr algn="just"/>
            <a:r>
              <a:rPr lang="en-US" sz="2000" dirty="0" smtClean="0">
                <a:latin typeface="Comic Sans MS" pitchFamily="66" charset="0"/>
              </a:rPr>
              <a:t>Sounder means temperature </a:t>
            </a:r>
            <a:r>
              <a:rPr lang="en-US" sz="2000" dirty="0">
                <a:latin typeface="Comic Sans MS" pitchFamily="66" charset="0"/>
              </a:rPr>
              <a:t>and water vapor are measured as functions of height</a:t>
            </a:r>
            <a:r>
              <a:rPr lang="en-US" sz="2000" dirty="0" smtClean="0">
                <a:latin typeface="Comic Sans MS" pitchFamily="66" charset="0"/>
              </a:rPr>
              <a:t>.</a:t>
            </a:r>
          </a:p>
          <a:p>
            <a:pPr algn="just"/>
            <a:r>
              <a:rPr lang="en-US" sz="2000" dirty="0" smtClean="0">
                <a:latin typeface="Comic Sans MS" pitchFamily="66" charset="0"/>
              </a:rPr>
              <a:t>Detects ozone</a:t>
            </a:r>
            <a:r>
              <a:rPr lang="en-US" sz="2000" dirty="0">
                <a:latin typeface="Comic Sans MS" pitchFamily="66" charset="0"/>
              </a:rPr>
              <a:t>, carbon monoxide, carbon dioxide, methane, and sulfur dioxide, and </a:t>
            </a:r>
            <a:r>
              <a:rPr lang="en-US" sz="2000" dirty="0" smtClean="0">
                <a:latin typeface="Comic Sans MS" pitchFamily="66" charset="0"/>
              </a:rPr>
              <a:t>dust </a:t>
            </a:r>
            <a:r>
              <a:rPr lang="en-US" sz="2000" dirty="0">
                <a:latin typeface="Comic Sans MS" pitchFamily="66" charset="0"/>
              </a:rPr>
              <a:t>particles</a:t>
            </a:r>
            <a:r>
              <a:rPr lang="en-US" sz="2000" dirty="0" smtClean="0">
                <a:latin typeface="Comic Sans MS" pitchFamily="66" charset="0"/>
              </a:rPr>
              <a:t>.</a:t>
            </a:r>
          </a:p>
          <a:p>
            <a:pPr algn="just"/>
            <a:r>
              <a:rPr lang="en-US" sz="2000" dirty="0">
                <a:latin typeface="Comic Sans MS" pitchFamily="66" charset="0"/>
              </a:rPr>
              <a:t>AIRS measures the infrared brightness coming up from Earth's surface and from the atmosphere's </a:t>
            </a:r>
            <a:r>
              <a:rPr lang="en-US" sz="2000" dirty="0" smtClean="0">
                <a:latin typeface="Comic Sans MS" pitchFamily="66" charset="0"/>
              </a:rPr>
              <a:t>constituent. </a:t>
            </a:r>
            <a:endParaRPr lang="en-US" sz="2000" dirty="0">
              <a:latin typeface="Comic Sans MS" pitchFamily="66" charset="0"/>
            </a:endParaRPr>
          </a:p>
          <a:p>
            <a:pPr algn="just"/>
            <a:r>
              <a:rPr lang="en-US" sz="2000" dirty="0" smtClean="0">
                <a:latin typeface="Comic Sans MS" pitchFamily="66" charset="0"/>
              </a:rPr>
              <a:t>Each </a:t>
            </a:r>
            <a:r>
              <a:rPr lang="en-US" sz="2000" dirty="0">
                <a:latin typeface="Comic Sans MS" pitchFamily="66" charset="0"/>
              </a:rPr>
              <a:t>infrared wavelength is sensitive to temperature and water vapor over a range of heights in the </a:t>
            </a:r>
            <a:r>
              <a:rPr lang="en-US" sz="2000" dirty="0" smtClean="0">
                <a:latin typeface="Comic Sans MS" pitchFamily="66" charset="0"/>
              </a:rPr>
              <a:t>atmosphere.</a:t>
            </a:r>
          </a:p>
          <a:p>
            <a:pPr algn="just"/>
            <a:r>
              <a:rPr lang="en-US" sz="2000" dirty="0" smtClean="0">
                <a:latin typeface="Comic Sans MS" pitchFamily="66" charset="0"/>
              </a:rPr>
              <a:t>By </a:t>
            </a:r>
            <a:r>
              <a:rPr lang="en-US" sz="2000" dirty="0">
                <a:latin typeface="Comic Sans MS" pitchFamily="66" charset="0"/>
              </a:rPr>
              <a:t>having multiple infrared detectors, each sensing a </a:t>
            </a:r>
            <a:r>
              <a:rPr lang="en-US" sz="2000" dirty="0" smtClean="0">
                <a:latin typeface="Comic Sans MS" pitchFamily="66" charset="0"/>
              </a:rPr>
              <a:t>particular wavelength</a:t>
            </a:r>
            <a:r>
              <a:rPr lang="en-US" sz="2000" dirty="0">
                <a:latin typeface="Comic Sans MS" pitchFamily="66" charset="0"/>
              </a:rPr>
              <a:t>, </a:t>
            </a:r>
            <a:r>
              <a:rPr lang="en-US" sz="2000" dirty="0" smtClean="0">
                <a:latin typeface="Comic Sans MS" pitchFamily="66" charset="0"/>
              </a:rPr>
              <a:t>thereby a </a:t>
            </a:r>
            <a:r>
              <a:rPr lang="en-US" sz="2000" dirty="0">
                <a:latin typeface="Comic Sans MS" pitchFamily="66" charset="0"/>
              </a:rPr>
              <a:t>temperature </a:t>
            </a:r>
            <a:r>
              <a:rPr lang="en-US" sz="2000" dirty="0" smtClean="0">
                <a:latin typeface="Comic Sans MS" pitchFamily="66" charset="0"/>
              </a:rPr>
              <a:t>profile </a:t>
            </a:r>
            <a:r>
              <a:rPr lang="en-US" sz="2000" dirty="0">
                <a:latin typeface="Comic Sans MS" pitchFamily="66" charset="0"/>
              </a:rPr>
              <a:t>can be made. While prior space instruments had only 15 detectors, AIRS has</a:t>
            </a:r>
            <a:r>
              <a:rPr lang="en-US" sz="2000" dirty="0">
                <a:solidFill>
                  <a:srgbClr val="C00000"/>
                </a:solidFill>
                <a:latin typeface="Comic Sans MS" pitchFamily="66" charset="0"/>
              </a:rPr>
              <a:t> 2378</a:t>
            </a:r>
            <a:r>
              <a:rPr lang="en-US" sz="2000" dirty="0">
                <a:latin typeface="Comic Sans MS" pitchFamily="66" charset="0"/>
              </a:rPr>
              <a:t>. </a:t>
            </a:r>
            <a:endParaRPr lang="en-US" sz="2000" dirty="0" smtClean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324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  <a:latin typeface="Comic Sans MS" pitchFamily="66" charset="0"/>
              </a:rPr>
              <a:t>AIRS Data Collection</a:t>
            </a:r>
            <a:endParaRPr lang="en-US" b="1" dirty="0">
              <a:solidFill>
                <a:srgbClr val="00B050"/>
              </a:solidFill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53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200" dirty="0" smtClean="0"/>
          </a:p>
          <a:p>
            <a:pPr algn="just"/>
            <a:r>
              <a:rPr lang="en-US" sz="2200" dirty="0" smtClean="0">
                <a:latin typeface="Comic Sans MS" pitchFamily="66" charset="0"/>
              </a:rPr>
              <a:t>Provides +/- </a:t>
            </a:r>
            <a:r>
              <a:rPr lang="en-US" sz="2200" dirty="0">
                <a:latin typeface="Comic Sans MS" pitchFamily="66" charset="0"/>
              </a:rPr>
              <a:t>49.5 degrees (from nadir) ground coverage </a:t>
            </a:r>
            <a:r>
              <a:rPr lang="en-US" sz="2200" dirty="0" smtClean="0">
                <a:latin typeface="Comic Sans MS" pitchFamily="66" charset="0"/>
              </a:rPr>
              <a:t>every </a:t>
            </a:r>
            <a:r>
              <a:rPr lang="en-US" sz="2200" dirty="0">
                <a:latin typeface="Comic Sans MS" pitchFamily="66" charset="0"/>
              </a:rPr>
              <a:t>scan cycle. The scan cycle repeats every 8/3 seconds</a:t>
            </a:r>
            <a:r>
              <a:rPr lang="en-US" sz="2200" dirty="0" smtClean="0">
                <a:latin typeface="Comic Sans MS" pitchFamily="66" charset="0"/>
              </a:rPr>
              <a:t>.</a:t>
            </a:r>
          </a:p>
          <a:p>
            <a:pPr algn="just"/>
            <a:r>
              <a:rPr lang="en-US" sz="2200" dirty="0">
                <a:latin typeface="Comic Sans MS" pitchFamily="66" charset="0"/>
              </a:rPr>
              <a:t>Ninety ground footprints </a:t>
            </a:r>
            <a:r>
              <a:rPr lang="en-US" sz="2200" dirty="0" smtClean="0">
                <a:latin typeface="Comic Sans MS" pitchFamily="66" charset="0"/>
              </a:rPr>
              <a:t>in each </a:t>
            </a:r>
            <a:r>
              <a:rPr lang="en-US" sz="2200" dirty="0">
                <a:latin typeface="Comic Sans MS" pitchFamily="66" charset="0"/>
              </a:rPr>
              <a:t>scan. </a:t>
            </a:r>
            <a:endParaRPr lang="en-US" sz="2200" dirty="0" smtClean="0">
              <a:latin typeface="Comic Sans MS" pitchFamily="66" charset="0"/>
            </a:endParaRPr>
          </a:p>
          <a:p>
            <a:pPr algn="just"/>
            <a:r>
              <a:rPr lang="en-US" sz="2200" dirty="0" smtClean="0">
                <a:latin typeface="Comic Sans MS" pitchFamily="66" charset="0"/>
              </a:rPr>
              <a:t>2378 </a:t>
            </a:r>
            <a:r>
              <a:rPr lang="en-US" sz="2200" dirty="0">
                <a:latin typeface="Comic Sans MS" pitchFamily="66" charset="0"/>
              </a:rPr>
              <a:t>spectral samples </a:t>
            </a:r>
            <a:r>
              <a:rPr lang="en-US" sz="2200" dirty="0" smtClean="0">
                <a:latin typeface="Comic Sans MS" pitchFamily="66" charset="0"/>
              </a:rPr>
              <a:t>in each footprint (A </a:t>
            </a:r>
            <a:r>
              <a:rPr lang="en-US" sz="2200" dirty="0">
                <a:latin typeface="Comic Sans MS" pitchFamily="66" charset="0"/>
              </a:rPr>
              <a:t>ground footprint every 22.4 </a:t>
            </a:r>
            <a:r>
              <a:rPr lang="en-US" sz="2200" dirty="0" err="1" smtClean="0">
                <a:latin typeface="Comic Sans MS" pitchFamily="66" charset="0"/>
              </a:rPr>
              <a:t>ms</a:t>
            </a:r>
            <a:r>
              <a:rPr lang="en-US" sz="2200" dirty="0" smtClean="0">
                <a:latin typeface="Comic Sans MS" pitchFamily="66" charset="0"/>
              </a:rPr>
              <a:t>) </a:t>
            </a:r>
          </a:p>
          <a:p>
            <a:pPr algn="just"/>
            <a:r>
              <a:rPr lang="en-US" sz="2200" dirty="0" smtClean="0">
                <a:latin typeface="Comic Sans MS" pitchFamily="66" charset="0"/>
              </a:rPr>
              <a:t>The </a:t>
            </a:r>
            <a:r>
              <a:rPr lang="en-US" sz="2200" dirty="0">
                <a:latin typeface="Comic Sans MS" pitchFamily="66" charset="0"/>
              </a:rPr>
              <a:t>AIRS IR spatial resolution is 13.5 km at nadir from the 705.3 km orbit. </a:t>
            </a:r>
            <a:endParaRPr lang="en-US" sz="2200" dirty="0" smtClean="0">
              <a:latin typeface="Comic Sans MS" pitchFamily="66" charset="0"/>
            </a:endParaRPr>
          </a:p>
          <a:p>
            <a:pPr algn="just"/>
            <a:r>
              <a:rPr lang="en-US" sz="2200" dirty="0" smtClean="0">
                <a:latin typeface="Comic Sans MS" pitchFamily="66" charset="0"/>
              </a:rPr>
              <a:t>There </a:t>
            </a:r>
            <a:r>
              <a:rPr lang="en-US" sz="2200" dirty="0">
                <a:latin typeface="Comic Sans MS" pitchFamily="66" charset="0"/>
              </a:rPr>
              <a:t>is also a set of visible and near infrared detectors (Vis/NIR</a:t>
            </a:r>
            <a:r>
              <a:rPr lang="en-US" sz="2200" dirty="0" smtClean="0">
                <a:latin typeface="Comic Sans MS" pitchFamily="66" charset="0"/>
              </a:rPr>
              <a:t>). The </a:t>
            </a:r>
            <a:r>
              <a:rPr lang="en-US" sz="2200" dirty="0">
                <a:latin typeface="Comic Sans MS" pitchFamily="66" charset="0"/>
              </a:rPr>
              <a:t>Vis/NIR spatial resolution is approximately 2.3 km</a:t>
            </a:r>
            <a:r>
              <a:rPr lang="en-US" sz="2200" dirty="0" smtClean="0">
                <a:latin typeface="Comic Sans MS" pitchFamily="66" charset="0"/>
              </a:rPr>
              <a:t>. </a:t>
            </a:r>
            <a:r>
              <a:rPr lang="en-US" sz="2200" dirty="0">
                <a:latin typeface="Comic Sans MS" pitchFamily="66" charset="0"/>
              </a:rPr>
              <a:t>The Vis/NIR channels provide a diagnostic imaging capability for observing low-level clouds</a:t>
            </a:r>
            <a:r>
              <a:rPr lang="en-US" sz="2200" dirty="0" smtClean="0">
                <a:latin typeface="Comic Sans MS" pitchFamily="66" charset="0"/>
              </a:rPr>
              <a:t>.</a:t>
            </a:r>
            <a:endParaRPr lang="en-US" sz="2200" dirty="0">
              <a:latin typeface="Comic Sans MS" pitchFamily="66" charset="0"/>
            </a:endParaRPr>
          </a:p>
          <a:p>
            <a:pPr algn="just"/>
            <a:r>
              <a:rPr lang="en-US" sz="2200" dirty="0">
                <a:latin typeface="Comic Sans MS" pitchFamily="66" charset="0"/>
              </a:rPr>
              <a:t>Using space views and </a:t>
            </a:r>
            <a:r>
              <a:rPr lang="en-US" sz="2200" dirty="0" smtClean="0">
                <a:latin typeface="Comic Sans MS" pitchFamily="66" charset="0"/>
              </a:rPr>
              <a:t>on-board blackbody, </a:t>
            </a:r>
            <a:r>
              <a:rPr lang="en-US" sz="2200" dirty="0">
                <a:latin typeface="Comic Sans MS" pitchFamily="66" charset="0"/>
              </a:rPr>
              <a:t>the science software (running on the ground) calibrates the IR radiances to absolute accuracy 3% or better. </a:t>
            </a:r>
            <a:endParaRPr lang="en-US" sz="2200" dirty="0" smtClean="0">
              <a:latin typeface="Comic Sans MS" pitchFamily="66" charset="0"/>
            </a:endParaRPr>
          </a:p>
          <a:p>
            <a:pPr algn="just"/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89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</TotalTime>
  <Words>915</Words>
  <Application>Microsoft Office PowerPoint</Application>
  <PresentationFormat>On-screen Show (4:3)</PresentationFormat>
  <Paragraphs>352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Gravity Waves</vt:lpstr>
      <vt:lpstr>Why GW parameterization?</vt:lpstr>
      <vt:lpstr>Challenges and Prospects</vt:lpstr>
      <vt:lpstr>Previous Works</vt:lpstr>
      <vt:lpstr>PowerPoint Presentation</vt:lpstr>
      <vt:lpstr>AIRS Data Collection Method</vt:lpstr>
      <vt:lpstr>AIRS Data Collection</vt:lpstr>
      <vt:lpstr>AIRS Data Collection</vt:lpstr>
      <vt:lpstr>Components in AIRS Instrument</vt:lpstr>
      <vt:lpstr>Components in AIRS Instrument</vt:lpstr>
      <vt:lpstr> A multi-aperture spectrometer  </vt:lpstr>
      <vt:lpstr>Vis/NIR detector</vt:lpstr>
      <vt:lpstr>Data Choosing</vt:lpstr>
      <vt:lpstr>Filtering Background Noise</vt:lpstr>
      <vt:lpstr>Filtering Background Noise</vt:lpstr>
      <vt:lpstr>Filtering Background Noise</vt:lpstr>
      <vt:lpstr>Interpolation</vt:lpstr>
      <vt:lpstr>Interpolation</vt:lpstr>
      <vt:lpstr>2D-FFT</vt:lpstr>
      <vt:lpstr>2D-FFT</vt:lpstr>
      <vt:lpstr>Horizontal Wave Calculation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Tushar</dc:creator>
  <cp:lastModifiedBy>Tushar</cp:lastModifiedBy>
  <cp:revision>47</cp:revision>
  <dcterms:created xsi:type="dcterms:W3CDTF">2019-12-03T10:29:56Z</dcterms:created>
  <dcterms:modified xsi:type="dcterms:W3CDTF">2019-12-11T22:29:44Z</dcterms:modified>
</cp:coreProperties>
</file>